
<file path=[Content_Types].xml><?xml version="1.0" encoding="utf-8"?>
<Types xmlns="http://schemas.openxmlformats.org/package/2006/content-types">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0.xml" ContentType="application/vnd.openxmlformats-officedocument.theme+xml"/>
  <Override PartName="/ppt/slideLayouts/slideLayout95.xml" ContentType="application/vnd.openxmlformats-officedocument.presentationml.slideLayout+xml"/>
  <Override PartName="/ppt/slideMasters/slideMaster8.xml" ContentType="application/vnd.openxmlformats-officedocument.presentationml.slideMaster+xml"/>
  <Override PartName="/ppt/slideLayouts/slideLayout101.xml" ContentType="application/vnd.openxmlformats-officedocument.presentationml.slideLayout+xml"/>
  <Override PartName="/ppt/slideLayouts/slideLayout106.xml" ContentType="application/vnd.openxmlformats-officedocument.presentationml.slideLayout+xml"/>
  <Override PartName="/ppt/slideLayouts/slideLayout96.xml" ContentType="application/vnd.openxmlformats-officedocument.presentationml.slideLayout+xml"/>
  <Override PartName="/ppt/slideLayouts/slideLayout100.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9.xml" ContentType="application/vnd.openxmlformats-officedocument.presentationml.slideLayout+xml"/>
  <Override PartName="/ppt/slideLayouts/slideLayout104.xml" ContentType="application/vnd.openxmlformats-officedocument.presentationml.slideLayout+xml"/>
  <Override PartName="/ppt/slideLayouts/slideLayout98.xml" ContentType="application/vnd.openxmlformats-officedocument.presentationml.slideLayout+xml"/>
  <Override PartName="/ppt/slideLayouts/slideLayout108.xml" ContentType="application/vnd.openxmlformats-officedocument.presentationml.slideLayout+xml"/>
  <Override PartName="/ppt/slideLayouts/slideLayout103.xml" ContentType="application/vnd.openxmlformats-officedocument.presentationml.slideLayout+xml"/>
  <Override PartName="/ppt/slideLayouts/slideLayout97.xml" ContentType="application/vnd.openxmlformats-officedocument.presentationml.slideLayout+xml"/>
  <Override PartName="/ppt/slideLayouts/slideLayout102.xml" ContentType="application/vnd.openxmlformats-officedocument.presentationml.slideLayout+xml"/>
  <Override PartName="/ppt/slideLayouts/slideLayout107.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s/slide3.xml" ContentType="application/vnd.openxmlformats-officedocument.presentationml.slid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Slides/notesSlide3.xml" ContentType="application/vnd.openxmlformats-officedocument.presentationml.notesSlide+xml"/>
  <Override PartName="/ppt/slideLayouts/slideLayout68.xml" ContentType="application/vnd.openxmlformats-officedocument.presentationml.slideLayout+xml"/>
  <Override PartName="/ppt/slideMasters/slideMaster6.xml" ContentType="application/vnd.openxmlformats-officedocument.presentationml.slideMaster+xml"/>
  <Override PartName="/ppt/slideLayouts/slideLayout73.xml" ContentType="application/vnd.openxmlformats-officedocument.presentationml.slideLayout+xml"/>
  <Override PartName="/ppt/slideLayouts/slideLayout78.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72.xml" ContentType="application/vnd.openxmlformats-officedocument.presentationml.slideLayout+xml"/>
  <Override PartName="/ppt/slideLayouts/slideLayout77.xml" ContentType="application/vnd.openxmlformats-officedocument.presentationml.slideLayout+xml"/>
  <Override PartName="/ppt/slideLayouts/slideLayout62.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6.xml" ContentType="application/vnd.openxmlformats-officedocument.presentationml.slideLayout+xml"/>
  <Override PartName="/ppt/slideLayouts/slideLayout71.xml" ContentType="application/vnd.openxmlformats-officedocument.presentationml.slideLayout+xml"/>
  <Override PartName="/ppt/slideLayouts/slideLayout65.xml" ContentType="application/vnd.openxmlformats-officedocument.presentationml.slideLayout+xml"/>
  <Override PartName="/ppt/slideLayouts/slideLayout75.xml" ContentType="application/vnd.openxmlformats-officedocument.presentationml.slideLayout+xml"/>
  <Override PartName="/ppt/slideLayouts/slideLayout70.xml" ContentType="application/vnd.openxmlformats-officedocument.presentationml.slideLayout+xml"/>
  <Override PartName="/ppt/slideLayouts/slideLayout79.xml" ContentType="application/vnd.openxmlformats-officedocument.presentationml.slideLayout+xml"/>
  <Override PartName="/ppt/slideLayouts/slideLayout64.xml" ContentType="application/vnd.openxmlformats-officedocument.presentationml.slideLayout+xml"/>
  <Override PartName="/ppt/slideLayouts/slideLayout69.xml" ContentType="application/vnd.openxmlformats-officedocument.presentationml.slideLayout+xml"/>
  <Override PartName="/ppt/slideLayouts/slideLayout74.xml" ContentType="application/vnd.openxmlformats-officedocument.presentationml.slideLayout+xml"/>
  <Override PartName="/ppt/charts/chart2.xml" ContentType="application/vnd.openxmlformats-officedocument.drawingml.chart+xml"/>
  <Override PartName="/ppt/theme/themeOverride1.xml" ContentType="application/vnd.openxmlformats-officedocument.themeOverride+xml"/>
  <Override PartName="/ppt/charts/colors2.xml" ContentType="application/vnd.ms-office.chartcolorstyle+xml"/>
  <Override PartName="/ppt/charts/style2.xml" ContentType="application/vnd.ms-office.chartstyl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charts/chart3.xml" ContentType="application/vnd.openxmlformats-officedocument.drawingml.chart+xml"/>
  <Override PartName="/ppt/charts/colors3.xml" ContentType="application/vnd.ms-office.chartcolorstyle+xml"/>
  <Override PartName="/ppt/charts/style3.xml" ContentType="application/vnd.ms-office.chartstyle+xml"/>
  <Override PartName="/ppt/notesSlides/notesSlide5.xml" ContentType="application/vnd.openxmlformats-officedocument.presentationml.notesSlide+xml"/>
  <Override PartName="/ppt/slides/slide6.xml" ContentType="application/vnd.openxmlformats-officedocument.presentationml.slide+xml"/>
  <Override PartName="/ppt/charts/chart4.xml" ContentType="application/vnd.openxmlformats-officedocument.drawingml.chart+xml"/>
  <Override PartName="/ppt/theme/themeOverride2.xml" ContentType="application/vnd.openxmlformats-officedocument.themeOverride+xml"/>
  <Override PartName="/ppt/charts/colors4.xml" ContentType="application/vnd.ms-office.chartcolorstyle+xml"/>
  <Override PartName="/ppt/charts/style4.xml" ContentType="application/vnd.ms-office.chartstyle+xml"/>
  <Override PartName="/ppt/notesSlides/notesSlide6.xml" ContentType="application/vnd.openxmlformats-officedocument.presentationml.notesSlide+xml"/>
  <Override PartName="/ppt/slides/slide7.xml" ContentType="application/vnd.openxmlformats-officedocument.presentationml.slide+xml"/>
  <Override PartName="/ppt/charts/chart5.xml" ContentType="application/vnd.openxmlformats-officedocument.drawingml.chart+xml"/>
  <Override PartName="/ppt/theme/themeOverride3.xml" ContentType="application/vnd.openxmlformats-officedocument.themeOverride+xml"/>
  <Override PartName="/ppt/charts/colors5.xml" ContentType="application/vnd.ms-office.chartcolorstyle+xml"/>
  <Override PartName="/ppt/charts/style5.xml" ContentType="application/vnd.ms-office.chartstyl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s/slide22.xml" ContentType="application/vnd.openxmlformats-officedocument.presentationml.slide+xml"/>
  <Override PartName="/ppt/notesSlides/notesSlide22.xml" ContentType="application/vnd.openxmlformats-officedocument.presentationml.notesSlide+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39.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41.xml" ContentType="application/vnd.openxmlformats-officedocument.presentationml.slideLayout+xml"/>
  <Override PartName="/ppt/slideLayouts/slideLayout46.xml" ContentType="application/vnd.openxmlformats-officedocument.presentationml.slideLayout+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Layouts/slideLayout51.xml" ContentType="application/vnd.openxmlformats-officedocument.presentationml.slideLayout+xml"/>
  <Override PartName="/ppt/slideMasters/slideMaster5.xml" ContentType="application/vnd.openxmlformats-officedocument.presentationml.slideMaster+xml"/>
  <Override PartName="/ppt/slideLayouts/slideLayout54.xml" ContentType="application/vnd.openxmlformats-officedocument.presentationml.slideLayout+xml"/>
  <Override PartName="/ppt/slideLayouts/slideLayout59.xml" ContentType="application/vnd.openxmlformats-officedocument.presentationml.slideLayout+xml"/>
  <Override PartName="/ppt/slideLayouts/slideLayout49.xml" ContentType="application/vnd.openxmlformats-officedocument.presentationml.slideLayout+xml"/>
  <Override PartName="/ppt/slideLayouts/slideLayout53.xml" ContentType="application/vnd.openxmlformats-officedocument.presentationml.slideLayout+xml"/>
  <Override PartName="/ppt/slideLayouts/slideLayout58.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2.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0.xml" ContentType="application/vnd.openxmlformats-officedocument.presentationml.slideLayout+xml"/>
  <Override PartName="/ppt/slideLayouts/slideLayout55.xml" ContentType="application/vnd.openxmlformats-officedocument.presentationml.slideLayout+xml"/>
  <Override PartName="/ppt/slideLayouts/slideLayout60.xml" ContentType="application/vnd.openxmlformats-officedocument.presentationml.slideLayout+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slides/slide49.xml" ContentType="application/vnd.openxmlformats-officedocument.presentationml.slide+xml"/>
  <Override PartName="/ppt/notesSlides/notesSlide49.xml" ContentType="application/vnd.openxmlformats-officedocument.presentationml.notesSlide+xml"/>
  <Override PartName="/ppt/slides/slide50.xml" ContentType="application/vnd.openxmlformats-officedocument.presentationml.slide+xml"/>
  <Override PartName="/ppt/notesSlides/notesSlide50.xml" ContentType="application/vnd.openxmlformats-officedocument.presentationml.notesSlide+xml"/>
  <Override PartName="/ppt/slides/slide51.xml" ContentType="application/vnd.openxmlformats-officedocument.presentationml.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59.xml" ContentType="application/vnd.openxmlformats-officedocument.presentationml.notesSlide+xml"/>
  <Override PartName="/ppt/slides/slide60.xml" ContentType="application/vnd.openxmlformats-officedocument.presentationml.slide+xml"/>
  <Override PartName="/ppt/notesSlides/notesSlide60.xml" ContentType="application/vnd.openxmlformats-officedocument.presentationml.notesSlide+xml"/>
  <Override PartName="/ppt/slides/slide61.xml" ContentType="application/vnd.openxmlformats-officedocument.presentationml.slide+xml"/>
  <Override PartName="/ppt/notesSlides/notesSlide61.xml" ContentType="application/vnd.openxmlformats-officedocument.presentationml.notesSlide+xml"/>
  <Override PartName="/ppt/slides/slide62.xml" ContentType="application/vnd.openxmlformats-officedocument.presentationml.slide+xml"/>
  <Override PartName="/ppt/notesSlides/notesSlide62.xml" ContentType="application/vnd.openxmlformats-officedocument.presentationml.notesSlide+xml"/>
  <Override PartName="/ppt/slides/slide63.xml" ContentType="application/vnd.openxmlformats-officedocument.presentationml.slide+xml"/>
  <Override PartName="/ppt/notesSlides/notesSlide63.xml" ContentType="application/vnd.openxmlformats-officedocument.presentationml.notesSlide+xml"/>
  <Override PartName="/ppt/slides/slide64.xml" ContentType="application/vnd.openxmlformats-officedocument.presentationml.slide+xml"/>
  <Override PartName="/ppt/notesSlides/notesSlide64.xml" ContentType="application/vnd.openxmlformats-officedocument.presentationml.notesSlide+xml"/>
  <Override PartName="/ppt/slideLayouts/slideLayout83.xml" ContentType="application/vnd.openxmlformats-officedocument.presentationml.slideLayout+xml"/>
  <Override PartName="/ppt/slideMasters/slideMaster7.xml" ContentType="application/vnd.openxmlformats-officedocument.presentationml.slideMaster+xml"/>
  <Override PartName="/ppt/slideLayouts/slideLayout87.xml" ContentType="application/vnd.openxmlformats-officedocument.presentationml.slideLayout+xml"/>
  <Override PartName="/ppt/slideLayouts/slideLayout92.xml" ContentType="application/vnd.openxmlformats-officedocument.presentationml.slideLayout+xml"/>
  <Override PartName="/ppt/slideLayouts/slideLayout82.xml" ContentType="application/vnd.openxmlformats-officedocument.presentationml.slideLayout+xml"/>
  <Override PartName="/ppt/slideLayouts/slideLayout86.xml" ContentType="application/vnd.openxmlformats-officedocument.presentationml.slideLayout+xml"/>
  <Override PartName="/ppt/slideLayouts/slideLayout91.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85.xml" ContentType="application/vnd.openxmlformats-officedocument.presentationml.slideLayout+xml"/>
  <Override PartName="/ppt/slideLayouts/slideLayout90.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93.xml" ContentType="application/vnd.openxmlformats-officedocument.presentationml.slideLayout+xml"/>
  <Override PartName="/ppt/slides/slide65.xml" ContentType="application/vnd.openxmlformats-officedocument.presentationml.slide+xml"/>
  <Override PartName="/ppt/notesSlides/notesSlide65.xml" ContentType="application/vnd.openxmlformats-officedocument.presentationml.notesSlide+xml"/>
  <Override PartName="/ppt/handoutMasters/handoutMaster1.xml" ContentType="application/vnd.openxmlformats-officedocument.presentationml.handoutMaster+xml"/>
  <Override PartName="/ppt/theme/theme11.xml" ContentType="application/vnd.openxmlformats-officedocument.theme+xml"/>
  <Override PartName="/ppt/viewProps.xml" ContentType="application/vnd.openxmlformats-officedocument.presentationml.viewProps+xml"/>
  <Override PartName="/ppt/slideMasters/slideMaster9.xml" ContentType="application/vnd.openxmlformats-officedocument.presentationml.slideMaster+xml"/>
  <Override PartName="/ppt/theme/theme9.xml" ContentType="application/vnd.openxmlformats-officedocument.theme+xml"/>
  <Override PartName="/ppt/slideLayouts/slideLayout111.xml" ContentType="application/vnd.openxmlformats-officedocument.presentationml.slideLayout+xml"/>
  <Override PartName="/ppt/slideLayouts/slideLayout115.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presProps.xml" ContentType="application/vnd.openxmlformats-officedocument.presentationml.presProps+xml"/>
  <Override PartName="/ppt/tableStyles.xml" ContentType="application/vnd.openxmlformats-officedocument.presentationml.tableStyles+xml"/>
  <Override PartName="/ppt/slideMasters/slideMaster3.xml" ContentType="application/vnd.openxmlformats-officedocument.presentationml.slideMaster+xml"/>
  <Override PartName="/ppt/slideLayouts/slideLayout29.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Default Extension="png" ContentType="image/pn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officeDocument/2006/relationships/extended-properties" Target="docProps/app.xml" />
  <Relationship Id="rId2" Type="http://schemas.openxmlformats.org/package/2006/relationships/metadata/core-properties" Target="docProps/core.xml"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9" r:id="rId2"/>
    <p:sldMasterId id="2147483704" r:id="rId3"/>
    <p:sldMasterId id="2147483724" r:id="rId4"/>
    <p:sldMasterId id="2147483739" r:id="rId5"/>
    <p:sldMasterId id="2147483754" r:id="rId6"/>
    <p:sldMasterId id="2147483774" r:id="rId7"/>
    <p:sldMasterId id="2147483789" r:id="rId8"/>
    <p:sldMasterId id="2147483804" r:id="rId9"/>
  </p:sldMasterIdLst>
  <p:notesMasterIdLst>
    <p:notesMasterId r:id="rId75"/>
  </p:notesMasterIdLst>
  <p:handoutMasterIdLst>
    <p:handoutMasterId r:id="rId76"/>
  </p:handoutMasterIdLst>
  <p:sldIdLst>
    <p:sldId id="373" r:id="rId10"/>
    <p:sldId id="350" r:id="rId11"/>
    <p:sldId id="464" r:id="rId12"/>
    <p:sldId id="465" r:id="rId13"/>
    <p:sldId id="466" r:id="rId14"/>
    <p:sldId id="467" r:id="rId15"/>
    <p:sldId id="468" r:id="rId16"/>
    <p:sldId id="455" r:id="rId17"/>
    <p:sldId id="469" r:id="rId18"/>
    <p:sldId id="470" r:id="rId19"/>
    <p:sldId id="471" r:id="rId20"/>
    <p:sldId id="472" r:id="rId21"/>
    <p:sldId id="473" r:id="rId22"/>
    <p:sldId id="474" r:id="rId23"/>
    <p:sldId id="475" r:id="rId24"/>
    <p:sldId id="476" r:id="rId25"/>
    <p:sldId id="374" r:id="rId26"/>
    <p:sldId id="477" r:id="rId27"/>
    <p:sldId id="377" r:id="rId28"/>
    <p:sldId id="378" r:id="rId29"/>
    <p:sldId id="376" r:id="rId30"/>
    <p:sldId id="420" r:id="rId31"/>
    <p:sldId id="422" r:id="rId32"/>
    <p:sldId id="423" r:id="rId33"/>
    <p:sldId id="424" r:id="rId34"/>
    <p:sldId id="461" r:id="rId35"/>
    <p:sldId id="394" r:id="rId36"/>
    <p:sldId id="395" r:id="rId37"/>
    <p:sldId id="452" r:id="rId38"/>
    <p:sldId id="453" r:id="rId39"/>
    <p:sldId id="454" r:id="rId40"/>
    <p:sldId id="429" r:id="rId41"/>
    <p:sldId id="432" r:id="rId42"/>
    <p:sldId id="462" r:id="rId43"/>
    <p:sldId id="463" r:id="rId44"/>
    <p:sldId id="436" r:id="rId45"/>
    <p:sldId id="437" r:id="rId46"/>
    <p:sldId id="478" r:id="rId47"/>
    <p:sldId id="439" r:id="rId48"/>
    <p:sldId id="440" r:id="rId49"/>
    <p:sldId id="441" r:id="rId50"/>
    <p:sldId id="442" r:id="rId51"/>
    <p:sldId id="443" r:id="rId52"/>
    <p:sldId id="479" r:id="rId53"/>
    <p:sldId id="480"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81" r:id="rId72"/>
    <p:sldId id="482" r:id="rId73"/>
    <p:sldId id="413" r:id="rId7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6"/>
    <a:srgbClr val="A7A8AA"/>
    <a:srgbClr val="63666A"/>
    <a:srgbClr val="EFDBB2"/>
    <a:srgbClr val="F3D54E"/>
    <a:srgbClr val="F2A900"/>
    <a:srgbClr val="A07400"/>
    <a:srgbClr val="C9B1D0"/>
    <a:srgbClr val="AB3388"/>
    <a:srgbClr val="6B2F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89" autoAdjust="0"/>
  </p:normalViewPr>
  <p:slideViewPr>
    <p:cSldViewPr snapToGrid="0" snapToObjects="1">
      <p:cViewPr varScale="1">
        <p:scale>
          <a:sx n="135" d="100"/>
          <a:sy n="135" d="100"/>
        </p:scale>
        <p:origin x="126" y="522"/>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&#65279;<?xml version="1.0" encoding="UTF-8" standalone="yes"?>
<Relationships xmlns="http://schemas.openxmlformats.org/package/2006/relationships">
  <Relationship Id="rId10" Type="http://schemas.openxmlformats.org/officeDocument/2006/relationships/slide" Target="slides/slide1.xml" />
  <Relationship Id="rId11" Type="http://schemas.openxmlformats.org/officeDocument/2006/relationships/slide" Target="slides/slide2.xml" />
  <Relationship Id="rId12" Type="http://schemas.openxmlformats.org/officeDocument/2006/relationships/slide" Target="slides/slide3.xml" />
  <Relationship Id="rId13" Type="http://schemas.openxmlformats.org/officeDocument/2006/relationships/slide" Target="slides/slide4.xml" />
  <Relationship Id="rId14" Type="http://schemas.openxmlformats.org/officeDocument/2006/relationships/slide" Target="slides/slide5.xml" />
  <Relationship Id="rId15" Type="http://schemas.openxmlformats.org/officeDocument/2006/relationships/slide" Target="slides/slide6.xml" />
  <Relationship Id="rId16" Type="http://schemas.openxmlformats.org/officeDocument/2006/relationships/slide" Target="slides/slide7.xml" />
  <Relationship Id="rId17" Type="http://schemas.openxmlformats.org/officeDocument/2006/relationships/slide" Target="slides/slide8.xml" />
  <Relationship Id="rId18" Type="http://schemas.openxmlformats.org/officeDocument/2006/relationships/slide" Target="slides/slide9.xml" />
  <Relationship Id="rId19" Type="http://schemas.openxmlformats.org/officeDocument/2006/relationships/slide" Target="slides/slide10.xml" />
  <Relationship Id="rId20" Type="http://schemas.openxmlformats.org/officeDocument/2006/relationships/slide" Target="slides/slide11.xml" />
  <Relationship Id="rId21" Type="http://schemas.openxmlformats.org/officeDocument/2006/relationships/slide" Target="slides/slide12.xml" />
  <Relationship Id="rId22" Type="http://schemas.openxmlformats.org/officeDocument/2006/relationships/slide" Target="slides/slide13.xml" />
  <Relationship Id="rId23" Type="http://schemas.openxmlformats.org/officeDocument/2006/relationships/slide" Target="slides/slide14.xml" />
  <Relationship Id="rId24" Type="http://schemas.openxmlformats.org/officeDocument/2006/relationships/slide" Target="slides/slide15.xml" />
  <Relationship Id="rId25" Type="http://schemas.openxmlformats.org/officeDocument/2006/relationships/slide" Target="slides/slide16.xml" />
  <Relationship Id="rId26" Type="http://schemas.openxmlformats.org/officeDocument/2006/relationships/slide" Target="slides/slide17.xml" />
  <Relationship Id="rId27" Type="http://schemas.openxmlformats.org/officeDocument/2006/relationships/slide" Target="slides/slide18.xml" />
  <Relationship Id="rId28" Type="http://schemas.openxmlformats.org/officeDocument/2006/relationships/slide" Target="slides/slide19.xml" />
  <Relationship Id="rId29" Type="http://schemas.openxmlformats.org/officeDocument/2006/relationships/slide" Target="slides/slide20.xml" />
  <Relationship Id="rId30" Type="http://schemas.openxmlformats.org/officeDocument/2006/relationships/slide" Target="slides/slide21.xml" />
  <Relationship Id="rId31" Type="http://schemas.openxmlformats.org/officeDocument/2006/relationships/slide" Target="slides/slide22.xml" />
  <Relationship Id="rId32" Type="http://schemas.openxmlformats.org/officeDocument/2006/relationships/slide" Target="slides/slide23.xml" />
  <Relationship Id="rId33" Type="http://schemas.openxmlformats.org/officeDocument/2006/relationships/slide" Target="slides/slide24.xml" />
  <Relationship Id="rId34" Type="http://schemas.openxmlformats.org/officeDocument/2006/relationships/slide" Target="slides/slide25.xml" />
  <Relationship Id="rId35" Type="http://schemas.openxmlformats.org/officeDocument/2006/relationships/slide" Target="slides/slide26.xml" />
  <Relationship Id="rId36" Type="http://schemas.openxmlformats.org/officeDocument/2006/relationships/slide" Target="slides/slide27.xml" />
  <Relationship Id="rId37" Type="http://schemas.openxmlformats.org/officeDocument/2006/relationships/slide" Target="slides/slide28.xml" />
  <Relationship Id="rId38" Type="http://schemas.openxmlformats.org/officeDocument/2006/relationships/slide" Target="slides/slide29.xml" />
  <Relationship Id="rId39" Type="http://schemas.openxmlformats.org/officeDocument/2006/relationships/slide" Target="slides/slide30.xml" />
  <Relationship Id="rId40" Type="http://schemas.openxmlformats.org/officeDocument/2006/relationships/slide" Target="slides/slide31.xml" />
  <Relationship Id="rId41" Type="http://schemas.openxmlformats.org/officeDocument/2006/relationships/slide" Target="slides/slide32.xml" />
  <Relationship Id="rId42" Type="http://schemas.openxmlformats.org/officeDocument/2006/relationships/slide" Target="slides/slide33.xml" />
  <Relationship Id="rId43" Type="http://schemas.openxmlformats.org/officeDocument/2006/relationships/slide" Target="slides/slide34.xml" />
  <Relationship Id="rId44" Type="http://schemas.openxmlformats.org/officeDocument/2006/relationships/slide" Target="slides/slide35.xml" />
  <Relationship Id="rId45" Type="http://schemas.openxmlformats.org/officeDocument/2006/relationships/slide" Target="slides/slide36.xml" />
  <Relationship Id="rId46" Type="http://schemas.openxmlformats.org/officeDocument/2006/relationships/slide" Target="slides/slide37.xml" />
  <Relationship Id="rId47" Type="http://schemas.openxmlformats.org/officeDocument/2006/relationships/slide" Target="slides/slide38.xml" />
  <Relationship Id="rId48" Type="http://schemas.openxmlformats.org/officeDocument/2006/relationships/slide" Target="slides/slide39.xml" />
  <Relationship Id="rId49" Type="http://schemas.openxmlformats.org/officeDocument/2006/relationships/slide" Target="slides/slide40.xml" />
  <Relationship Id="rId50" Type="http://schemas.openxmlformats.org/officeDocument/2006/relationships/slide" Target="slides/slide41.xml" />
  <Relationship Id="rId51" Type="http://schemas.openxmlformats.org/officeDocument/2006/relationships/slide" Target="slides/slide42.xml" />
  <Relationship Id="rId52" Type="http://schemas.openxmlformats.org/officeDocument/2006/relationships/slide" Target="slides/slide43.xml" />
  <Relationship Id="rId53" Type="http://schemas.openxmlformats.org/officeDocument/2006/relationships/slide" Target="slides/slide44.xml" />
  <Relationship Id="rId54" Type="http://schemas.openxmlformats.org/officeDocument/2006/relationships/slide" Target="slides/slide45.xml" />
  <Relationship Id="rId55" Type="http://schemas.openxmlformats.org/officeDocument/2006/relationships/slide" Target="slides/slide46.xml" />
  <Relationship Id="rId56" Type="http://schemas.openxmlformats.org/officeDocument/2006/relationships/slide" Target="slides/slide47.xml" />
  <Relationship Id="rId57" Type="http://schemas.openxmlformats.org/officeDocument/2006/relationships/slide" Target="slides/slide48.xml" />
  <Relationship Id="rId58" Type="http://schemas.openxmlformats.org/officeDocument/2006/relationships/slide" Target="slides/slide49.xml" />
  <Relationship Id="rId59" Type="http://schemas.openxmlformats.org/officeDocument/2006/relationships/slide" Target="slides/slide50.xml" />
  <Relationship Id="rId60" Type="http://schemas.openxmlformats.org/officeDocument/2006/relationships/slide" Target="slides/slide51.xml" />
  <Relationship Id="rId61" Type="http://schemas.openxmlformats.org/officeDocument/2006/relationships/slide" Target="slides/slide52.xml" />
  <Relationship Id="rId62" Type="http://schemas.openxmlformats.org/officeDocument/2006/relationships/slide" Target="slides/slide53.xml" />
  <Relationship Id="rId63" Type="http://schemas.openxmlformats.org/officeDocument/2006/relationships/slide" Target="slides/slide54.xml" />
  <Relationship Id="rId64" Type="http://schemas.openxmlformats.org/officeDocument/2006/relationships/slide" Target="slides/slide55.xml" />
  <Relationship Id="rId65" Type="http://schemas.openxmlformats.org/officeDocument/2006/relationships/slide" Target="slides/slide56.xml" />
  <Relationship Id="rId66" Type="http://schemas.openxmlformats.org/officeDocument/2006/relationships/slide" Target="slides/slide57.xml" />
  <Relationship Id="rId67" Type="http://schemas.openxmlformats.org/officeDocument/2006/relationships/slide" Target="slides/slide58.xml" />
  <Relationship Id="rId68" Type="http://schemas.openxmlformats.org/officeDocument/2006/relationships/slide" Target="slides/slide59.xml" />
  <Relationship Id="rId69" Type="http://schemas.openxmlformats.org/officeDocument/2006/relationships/slide" Target="slides/slide60.xml" />
  <Relationship Id="rId70" Type="http://schemas.openxmlformats.org/officeDocument/2006/relationships/slide" Target="slides/slide61.xml" />
  <Relationship Id="rId71" Type="http://schemas.openxmlformats.org/officeDocument/2006/relationships/slide" Target="slides/slide62.xml" />
  <Relationship Id="rId72" Type="http://schemas.openxmlformats.org/officeDocument/2006/relationships/slide" Target="slides/slide63.xml" />
  <Relationship Id="rId73" Type="http://schemas.openxmlformats.org/officeDocument/2006/relationships/slide" Target="slides/slide64.xml" />
  <Relationship Id="rId74" Type="http://schemas.openxmlformats.org/officeDocument/2006/relationships/slide" Target="slides/slide65.xml" />
  <Relationship Id="rId76" Type="http://schemas.openxmlformats.org/officeDocument/2006/relationships/handoutMaster" Target="handoutMasters/handoutMaster1.xml" />
  <Relationship Id="rId7" Type="http://schemas.openxmlformats.org/officeDocument/2006/relationships/slideMaster" Target="slideMasters/slideMaster7.xml" />
  <Relationship Id="rId2" Type="http://schemas.openxmlformats.org/officeDocument/2006/relationships/slideMaster" Target="slideMasters/slideMaster2.xml" />
  <Relationship Id="rId79" Type="http://schemas.openxmlformats.org/officeDocument/2006/relationships/theme" Target="theme/theme1.xml" />
  <Relationship Id="rId5" Type="http://schemas.openxmlformats.org/officeDocument/2006/relationships/slideMaster" Target="slideMasters/slideMaster5.xml" />
  <Relationship Id="rId78" Type="http://schemas.openxmlformats.org/officeDocument/2006/relationships/viewProps" Target="viewProps.xml" />
  <Relationship Id="rId4" Type="http://schemas.openxmlformats.org/officeDocument/2006/relationships/slideMaster" Target="slideMasters/slideMaster4.xml" />
  <Relationship Id="rId9" Type="http://schemas.openxmlformats.org/officeDocument/2006/relationships/slideMaster" Target="slideMasters/slideMaster9.xml" />
  <Relationship Id="rId77" Type="http://schemas.openxmlformats.org/officeDocument/2006/relationships/presProps" Target="presProps.xml" />
  <Relationship Id="rId8" Type="http://schemas.openxmlformats.org/officeDocument/2006/relationships/slideMaster" Target="slideMasters/slideMaster8.xml" />
  <Relationship Id="rId80" Type="http://schemas.openxmlformats.org/officeDocument/2006/relationships/tableStyles" Target="tableStyles.xml" />
  <Relationship Id="rId3" Type="http://schemas.openxmlformats.org/officeDocument/2006/relationships/slideMaster" Target="slideMasters/slideMaster3.xml" />
  <Relationship Id="rId75" Type="http://schemas.openxmlformats.org/officeDocument/2006/relationships/notesMaster" Target="notesMasters/notesMaster1.xml" />
  <Relationship Id="rId1" Type="http://schemas.openxmlformats.org/officeDocument/2006/relationships/slideMaster" Target="slideMasters/slideMaster1.xml" />
  <Relationship Id="rId6" Type="http://schemas.openxmlformats.org/officeDocument/2006/relationships/slideMaster" Target="slideMasters/slideMaster6.xml" />
</Relationships>
</file>

<file path=ppt/charts/_rels/chart1.xml.rels>&#65279;<?xml version="1.0" encoding="UTF-8" standalone="yes"?>
<Relationships xmlns="http://schemas.openxmlformats.org/package/2006/relationships">
  <Relationship Id="rId2" Type="http://schemas.microsoft.com/office/2011/relationships/chartColorStyle" Target="colors1.xml" />
  <Relationship Id="rId1" Type="http://schemas.microsoft.com/office/2011/relationships/chartStyle" Target="style1.xml" />
</Relationships>
</file>

<file path=ppt/charts/_rels/chart2.xml.rels>&#65279;<?xml version="1.0" encoding="UTF-8" standalone="yes"?>
<Relationships xmlns="http://schemas.openxmlformats.org/package/2006/relationships">
  <Relationship Id="rId3" Type="http://schemas.openxmlformats.org/officeDocument/2006/relationships/themeOverride" Target="../theme/themeOverride1.xml" />
  <Relationship Id="rId2" Type="http://schemas.microsoft.com/office/2011/relationships/chartColorStyle" Target="colors2.xml" />
  <Relationship Id="rId1" Type="http://schemas.microsoft.com/office/2011/relationships/chartStyle" Target="style2.xml" />
</Relationships>
</file>

<file path=ppt/charts/_rels/chart3.xml.rels>&#65279;<?xml version="1.0" encoding="UTF-8" standalone="yes"?>
<Relationships xmlns="http://schemas.openxmlformats.org/package/2006/relationships">
  <Relationship Id="rId2" Type="http://schemas.microsoft.com/office/2011/relationships/chartColorStyle" Target="colors3.xml" />
  <Relationship Id="rId1" Type="http://schemas.microsoft.com/office/2011/relationships/chartStyle" Target="style3.xml" />
</Relationships>
</file>

<file path=ppt/charts/_rels/chart4.xml.rels>&#65279;<?xml version="1.0" encoding="UTF-8" standalone="yes"?>
<Relationships xmlns="http://schemas.openxmlformats.org/package/2006/relationships">
  <Relationship Id="rId3" Type="http://schemas.openxmlformats.org/officeDocument/2006/relationships/themeOverride" Target="../theme/themeOverride2.xml" />
  <Relationship Id="rId2" Type="http://schemas.microsoft.com/office/2011/relationships/chartColorStyle" Target="colors4.xml" />
  <Relationship Id="rId1" Type="http://schemas.microsoft.com/office/2011/relationships/chartStyle" Target="style4.xml" />
</Relationships>
</file>

<file path=ppt/charts/_rels/chart5.xml.rels>&#65279;<?xml version="1.0" encoding="UTF-8" standalone="yes"?>
<Relationships xmlns="http://schemas.openxmlformats.org/package/2006/relationships">
  <Relationship Id="rId3" Type="http://schemas.openxmlformats.org/officeDocument/2006/relationships/themeOverride" Target="../theme/themeOverride3.xml" />
  <Relationship Id="rId2" Type="http://schemas.microsoft.com/office/2011/relationships/chartColorStyle" Target="colors5.xml" />
  <Relationship Id="rId1" Type="http://schemas.microsoft.com/office/2011/relationships/chartStyle" Target="style5.xml" />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45732218943487E-2"/>
          <c:y val="9.1534698061043293E-2"/>
          <c:w val="0.95078299776286357"/>
          <c:h val="0.76717592592592587"/>
        </c:manualLayout>
      </c:layout>
      <c:barChart>
        <c:barDir val="col"/>
        <c:grouping val="clustered"/>
        <c:varyColors val="0"/>
        <c:dLbls>
          <c:dLblPos val="outEnd"/>
          <c:showLegendKey val="0"/>
          <c:showVal val="1"/>
          <c:showCatName val="0"/>
          <c:showSerName val="0"/>
          <c:showPercent val="0"/>
          <c:showBubbleSize val="0"/>
        </c:dLbls>
        <c:gapWidth val="219"/>
        <c:overlap val="-27"/>
        <c:axId val="285316624"/>
        <c:axId val="285842864"/>
      </c:barChart>
      <c:catAx>
        <c:axId val="285316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285842864"/>
        <c:crosses val="autoZero"/>
        <c:auto val="1"/>
        <c:lblAlgn val="ctr"/>
        <c:lblOffset val="100"/>
        <c:noMultiLvlLbl val="0"/>
      </c:catAx>
      <c:valAx>
        <c:axId val="285842864"/>
        <c:scaling>
          <c:orientation val="minMax"/>
        </c:scaling>
        <c:delete val="1"/>
        <c:axPos val="l"/>
        <c:numFmt formatCode="#,##0" sourceLinked="1"/>
        <c:majorTickMark val="none"/>
        <c:minorTickMark val="none"/>
        <c:tickLblPos val="nextTo"/>
        <c:crossAx val="2853166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42729306487698E-2"/>
          <c:y val="5.0925925925925923E-2"/>
          <c:w val="0.95078299776286357"/>
          <c:h val="0.7671759259259258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Pending!$A$3:$A$12</c:f>
              <c:strCache>
                <c:ptCount val="10"/>
                <c:pt idx="0">
                  <c:v>FY10</c:v>
                </c:pt>
                <c:pt idx="1">
                  <c:v>FY11</c:v>
                </c:pt>
                <c:pt idx="2">
                  <c:v>FY12</c:v>
                </c:pt>
                <c:pt idx="3">
                  <c:v>FY13</c:v>
                </c:pt>
                <c:pt idx="4">
                  <c:v>FY14</c:v>
                </c:pt>
                <c:pt idx="5">
                  <c:v>FY15</c:v>
                </c:pt>
                <c:pt idx="6">
                  <c:v>FY16</c:v>
                </c:pt>
                <c:pt idx="7">
                  <c:v>FY17</c:v>
                </c:pt>
                <c:pt idx="8">
                  <c:v>FY18</c:v>
                </c:pt>
                <c:pt idx="9">
                  <c:v>FY19</c:v>
                </c:pt>
              </c:strCache>
            </c:strRef>
          </c:cat>
          <c:val>
            <c:numRef>
              <c:f>Pending!$B$3:$B$12</c:f>
              <c:numCache>
                <c:formatCode>#,##0</c:formatCode>
                <c:ptCount val="10"/>
                <c:pt idx="0">
                  <c:v>17851</c:v>
                </c:pt>
                <c:pt idx="1">
                  <c:v>24040</c:v>
                </c:pt>
                <c:pt idx="2">
                  <c:v>26570</c:v>
                </c:pt>
                <c:pt idx="3">
                  <c:v>25437</c:v>
                </c:pt>
                <c:pt idx="4">
                  <c:v>25527</c:v>
                </c:pt>
                <c:pt idx="5">
                  <c:v>21556</c:v>
                </c:pt>
                <c:pt idx="6">
                  <c:v>15533</c:v>
                </c:pt>
                <c:pt idx="7">
                  <c:v>13044</c:v>
                </c:pt>
                <c:pt idx="8">
                  <c:v>11021</c:v>
                </c:pt>
                <c:pt idx="9">
                  <c:v>8606</c:v>
                </c:pt>
              </c:numCache>
            </c:numRef>
          </c:val>
          <c:extLst>
            <c:ext xmlns:c16="http://schemas.microsoft.com/office/drawing/2014/chart" uri="{C3380CC4-5D6E-409C-BE32-E72D297353CC}">
              <c16:uniqueId val="{00000000-4069-4BCA-BAD9-2DDDF7B0CA6C}"/>
            </c:ext>
          </c:extLst>
        </c:ser>
        <c:dLbls>
          <c:dLblPos val="outEnd"/>
          <c:showLegendKey val="0"/>
          <c:showVal val="1"/>
          <c:showCatName val="0"/>
          <c:showSerName val="0"/>
          <c:showPercent val="0"/>
          <c:showBubbleSize val="0"/>
        </c:dLbls>
        <c:gapWidth val="219"/>
        <c:overlap val="-27"/>
        <c:axId val="573951872"/>
        <c:axId val="34436480"/>
      </c:barChart>
      <c:catAx>
        <c:axId val="573951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4436480"/>
        <c:crosses val="autoZero"/>
        <c:auto val="1"/>
        <c:lblAlgn val="ctr"/>
        <c:lblOffset val="100"/>
        <c:noMultiLvlLbl val="0"/>
      </c:catAx>
      <c:valAx>
        <c:axId val="34436480"/>
        <c:scaling>
          <c:orientation val="minMax"/>
        </c:scaling>
        <c:delete val="1"/>
        <c:axPos val="l"/>
        <c:numFmt formatCode="#,##0" sourceLinked="1"/>
        <c:majorTickMark val="none"/>
        <c:minorTickMark val="none"/>
        <c:tickLblPos val="nextTo"/>
        <c:crossAx val="5739518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32222373065435"/>
          <c:y val="4.0076933555161523E-2"/>
          <c:w val="0.58804572222589824"/>
          <c:h val="0.95992300868390423"/>
        </c:manualLayout>
      </c:layout>
      <c:barChart>
        <c:barDir val="bar"/>
        <c:grouping val="clustered"/>
        <c:varyColors val="0"/>
        <c:ser>
          <c:idx val="0"/>
          <c:order val="0"/>
          <c:tx>
            <c:strRef>
              <c:f>Intake!$B$1</c:f>
              <c:strCache>
                <c:ptCount val="1"/>
                <c:pt idx="0">
                  <c:v>FY2019 YTD</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D6BC-45D3-8F56-89E84DC7666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6BC-45D3-8F56-89E84DC7666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D6BC-45D3-8F56-89E84DC76669}"/>
              </c:ext>
            </c:extLst>
          </c:dPt>
          <c:dPt>
            <c:idx val="3"/>
            <c:invertIfNegative val="0"/>
            <c:bubble3D val="0"/>
            <c:spPr>
              <a:solidFill>
                <a:srgbClr val="663300"/>
              </a:solidFill>
              <a:ln>
                <a:noFill/>
              </a:ln>
              <a:effectLst/>
            </c:spPr>
            <c:extLst>
              <c:ext xmlns:c16="http://schemas.microsoft.com/office/drawing/2014/chart" uri="{C3380CC4-5D6E-409C-BE32-E72D297353CC}">
                <c16:uniqueId val="{00000007-D6BC-45D3-8F56-89E84DC76669}"/>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9-D6BC-45D3-8F56-89E84DC76669}"/>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B-D6BC-45D3-8F56-89E84DC76669}"/>
              </c:ext>
            </c:extLst>
          </c:dPt>
          <c:dPt>
            <c:idx val="8"/>
            <c:invertIfNegative val="0"/>
            <c:bubble3D val="0"/>
            <c:spPr>
              <a:solidFill>
                <a:srgbClr val="7A9A01"/>
              </a:solidFill>
              <a:ln>
                <a:noFill/>
              </a:ln>
              <a:effectLst/>
            </c:spPr>
            <c:extLst>
              <c:ext xmlns:c16="http://schemas.microsoft.com/office/drawing/2014/chart" uri="{C3380CC4-5D6E-409C-BE32-E72D297353CC}">
                <c16:uniqueId val="{0000000D-D6BC-45D3-8F56-89E84DC76669}"/>
              </c:ext>
            </c:extLst>
          </c:dPt>
          <c:dPt>
            <c:idx val="9"/>
            <c:invertIfNegative val="0"/>
            <c:bubble3D val="0"/>
            <c:spPr>
              <a:solidFill>
                <a:srgbClr val="8064A2"/>
              </a:solidFill>
              <a:ln>
                <a:noFill/>
              </a:ln>
              <a:effectLst/>
            </c:spPr>
            <c:extLst>
              <c:ext xmlns:c16="http://schemas.microsoft.com/office/drawing/2014/chart" uri="{C3380CC4-5D6E-409C-BE32-E72D297353CC}">
                <c16:uniqueId val="{0000000F-D6BC-45D3-8F56-89E84DC7666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Intake!$A$2:$A$11</c:f>
              <c:strCache>
                <c:ptCount val="10"/>
                <c:pt idx="0">
                  <c:v>*Central Reexamination Unit 3900</c:v>
                </c:pt>
                <c:pt idx="1">
                  <c:v>Business Method/Mechanical 3700</c:v>
                </c:pt>
                <c:pt idx="2">
                  <c:v>Business Method/Mechanical 3600</c:v>
                </c:pt>
                <c:pt idx="3">
                  <c:v>Design 2900</c:v>
                </c:pt>
                <c:pt idx="4">
                  <c:v>Electrical/Computer 2800</c:v>
                </c:pt>
                <c:pt idx="5">
                  <c:v>Electrical/Computer 2600</c:v>
                </c:pt>
                <c:pt idx="6">
                  <c:v>Electrical/Computer 2400</c:v>
                </c:pt>
                <c:pt idx="7">
                  <c:v>Electrical/Computer 2100</c:v>
                </c:pt>
                <c:pt idx="8">
                  <c:v>Chemical 1700</c:v>
                </c:pt>
                <c:pt idx="9">
                  <c:v>Bio/Pharma 1600</c:v>
                </c:pt>
              </c:strCache>
            </c:strRef>
          </c:cat>
          <c:val>
            <c:numRef>
              <c:f>Intake!$B$2:$B$11</c:f>
              <c:numCache>
                <c:formatCode>#,##0</c:formatCode>
                <c:ptCount val="10"/>
                <c:pt idx="0" formatCode="General">
                  <c:v>60</c:v>
                </c:pt>
                <c:pt idx="1">
                  <c:v>1007</c:v>
                </c:pt>
                <c:pt idx="2">
                  <c:v>1367</c:v>
                </c:pt>
                <c:pt idx="3" formatCode="General">
                  <c:v>57</c:v>
                </c:pt>
                <c:pt idx="4" formatCode="General">
                  <c:v>538</c:v>
                </c:pt>
                <c:pt idx="5">
                  <c:v>642</c:v>
                </c:pt>
                <c:pt idx="6">
                  <c:v>887</c:v>
                </c:pt>
                <c:pt idx="7">
                  <c:v>855</c:v>
                </c:pt>
                <c:pt idx="8">
                  <c:v>1061</c:v>
                </c:pt>
                <c:pt idx="9" formatCode="General">
                  <c:v>551</c:v>
                </c:pt>
              </c:numCache>
            </c:numRef>
          </c:val>
          <c:extLst>
            <c:ext xmlns:c16="http://schemas.microsoft.com/office/drawing/2014/chart" uri="{C3380CC4-5D6E-409C-BE32-E72D297353CC}">
              <c16:uniqueId val="{00000010-D6BC-45D3-8F56-89E84DC76669}"/>
            </c:ext>
          </c:extLst>
        </c:ser>
        <c:dLbls>
          <c:dLblPos val="outEnd"/>
          <c:showLegendKey val="0"/>
          <c:showVal val="1"/>
          <c:showCatName val="0"/>
          <c:showSerName val="0"/>
          <c:showPercent val="0"/>
          <c:showBubbleSize val="0"/>
        </c:dLbls>
        <c:gapWidth val="133"/>
        <c:axId val="6709672"/>
        <c:axId val="6710064"/>
      </c:barChart>
      <c:catAx>
        <c:axId val="6709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mn-cs"/>
              </a:defRPr>
            </a:pPr>
            <a:endParaRPr lang="en-US"/>
          </a:p>
        </c:txPr>
        <c:crossAx val="6710064"/>
        <c:crosses val="autoZero"/>
        <c:auto val="1"/>
        <c:lblAlgn val="ctr"/>
        <c:lblOffset val="0"/>
        <c:noMultiLvlLbl val="0"/>
      </c:catAx>
      <c:valAx>
        <c:axId val="6710064"/>
        <c:scaling>
          <c:orientation val="minMax"/>
        </c:scaling>
        <c:delete val="1"/>
        <c:axPos val="b"/>
        <c:numFmt formatCode="General" sourceLinked="1"/>
        <c:majorTickMark val="none"/>
        <c:minorTickMark val="none"/>
        <c:tickLblPos val="nextTo"/>
        <c:crossAx val="67096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b="1" i="0" baseline="0">
          <a:solidFill>
            <a:sysClr val="windowText" lastClr="000000"/>
          </a:solidFill>
          <a:latin typeface="Segoe UI" panose="020B0502040204020203" pitchFamily="34" charset="0"/>
          <a:ea typeface="Segoe UI" panose="020B0502040204020203" pitchFamily="34" charset="0"/>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981627296587928"/>
          <c:y val="3.3713138798826613E-2"/>
          <c:w val="0.41282407730007198"/>
          <c:h val="0.9146886418609439"/>
        </c:manualLayout>
      </c:layout>
      <c:doughnutChart>
        <c:varyColors val="1"/>
        <c:ser>
          <c:idx val="0"/>
          <c:order val="0"/>
          <c:spPr>
            <a:effectLst/>
          </c:spPr>
          <c:explosion val="1"/>
          <c:dPt>
            <c:idx val="0"/>
            <c:bubble3D val="0"/>
            <c:spPr>
              <a:solidFill>
                <a:schemeClr val="accent1"/>
              </a:solidFill>
              <a:ln>
                <a:noFill/>
              </a:ln>
              <a:effectLst/>
            </c:spPr>
            <c:extLst>
              <c:ext xmlns:c16="http://schemas.microsoft.com/office/drawing/2014/chart" uri="{C3380CC4-5D6E-409C-BE32-E72D297353CC}">
                <c16:uniqueId val="{00000001-58C5-440E-BA40-C05DDA38CE2C}"/>
              </c:ext>
            </c:extLst>
          </c:dPt>
          <c:dPt>
            <c:idx val="1"/>
            <c:bubble3D val="0"/>
            <c:spPr>
              <a:solidFill>
                <a:schemeClr val="accent2"/>
              </a:solidFill>
              <a:ln>
                <a:noFill/>
              </a:ln>
              <a:effectLst/>
            </c:spPr>
            <c:extLst>
              <c:ext xmlns:c16="http://schemas.microsoft.com/office/drawing/2014/chart" uri="{C3380CC4-5D6E-409C-BE32-E72D297353CC}">
                <c16:uniqueId val="{00000003-58C5-440E-BA40-C05DDA38CE2C}"/>
              </c:ext>
            </c:extLst>
          </c:dPt>
          <c:dPt>
            <c:idx val="2"/>
            <c:bubble3D val="0"/>
            <c:spPr>
              <a:solidFill>
                <a:schemeClr val="accent3"/>
              </a:solidFill>
              <a:ln>
                <a:noFill/>
              </a:ln>
              <a:effectLst/>
            </c:spPr>
            <c:extLst>
              <c:ext xmlns:c16="http://schemas.microsoft.com/office/drawing/2014/chart" uri="{C3380CC4-5D6E-409C-BE32-E72D297353CC}">
                <c16:uniqueId val="{00000005-58C5-440E-BA40-C05DDA38CE2C}"/>
              </c:ext>
            </c:extLst>
          </c:dPt>
          <c:dPt>
            <c:idx val="3"/>
            <c:bubble3D val="0"/>
            <c:spPr>
              <a:solidFill>
                <a:schemeClr val="accent4"/>
              </a:solidFill>
              <a:ln>
                <a:noFill/>
              </a:ln>
              <a:effectLst/>
            </c:spPr>
            <c:extLst>
              <c:ext xmlns:c16="http://schemas.microsoft.com/office/drawing/2014/chart" uri="{C3380CC4-5D6E-409C-BE32-E72D297353CC}">
                <c16:uniqueId val="{00000007-58C5-440E-BA40-C05DDA38CE2C}"/>
              </c:ext>
            </c:extLst>
          </c:dPt>
          <c:dPt>
            <c:idx val="4"/>
            <c:bubble3D val="0"/>
            <c:spPr>
              <a:solidFill>
                <a:schemeClr val="accent5"/>
              </a:solidFill>
              <a:ln>
                <a:noFill/>
              </a:ln>
              <a:effectLst/>
            </c:spPr>
            <c:extLst>
              <c:ext xmlns:c16="http://schemas.microsoft.com/office/drawing/2014/chart" uri="{C3380CC4-5D6E-409C-BE32-E72D297353CC}">
                <c16:uniqueId val="{00000009-58C5-440E-BA40-C05DDA38CE2C}"/>
              </c:ext>
            </c:extLst>
          </c:dPt>
          <c:dPt>
            <c:idx val="5"/>
            <c:bubble3D val="0"/>
            <c:spPr>
              <a:solidFill>
                <a:schemeClr val="accent6"/>
              </a:solidFill>
              <a:ln>
                <a:noFill/>
              </a:ln>
              <a:effectLst/>
            </c:spPr>
            <c:extLst>
              <c:ext xmlns:c16="http://schemas.microsoft.com/office/drawing/2014/chart" uri="{C3380CC4-5D6E-409C-BE32-E72D297353CC}">
                <c16:uniqueId val="{0000000B-58C5-440E-BA40-C05DDA38CE2C}"/>
              </c:ext>
            </c:extLst>
          </c:dPt>
          <c:dLbls>
            <c:dLbl>
              <c:idx val="0"/>
              <c:tx>
                <c:rich>
                  <a:bodyPr/>
                  <a:lstStyle/>
                  <a:p>
                    <a:fld id="{80CFD371-0CF1-496C-B48A-252A93228B77}" type="CATEGORYNAME">
                      <a:rPr lang="en-US"/>
                      <a:pPr/>
                      <a:t>[CATEGORY NAME]</a:t>
                    </a:fld>
                    <a:r>
                      <a:rPr lang="en-US" baseline="0" dirty="0"/>
                      <a:t>
</a:t>
                    </a:r>
                    <a:r>
                      <a:rPr lang="en-US" baseline="0" dirty="0" smtClean="0"/>
                      <a:t>58.4%</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C5-440E-BA40-C05DDA38CE2C}"/>
                </c:ext>
              </c:extLst>
            </c:dLbl>
            <c:dLbl>
              <c:idx val="1"/>
              <c:layout>
                <c:manualLayout>
                  <c:x val="-0.17885289906943452"/>
                  <c:y val="-0.10727969348659008"/>
                </c:manualLayout>
              </c:layout>
              <c:tx>
                <c:rich>
                  <a:bodyPr/>
                  <a:lstStyle/>
                  <a:p>
                    <a:fld id="{5C577F9C-033C-4F1F-8632-A0FD0C007919}" type="CATEGORYNAME">
                      <a:rPr lang="en-US">
                        <a:solidFill>
                          <a:schemeClr val="tx1">
                            <a:lumMod val="65000"/>
                            <a:lumOff val="35000"/>
                          </a:schemeClr>
                        </a:solidFill>
                      </a:rPr>
                      <a:pPr/>
                      <a:t>[CATEGORY NAME]</a:t>
                    </a:fld>
                    <a:r>
                      <a:rPr lang="en-US" baseline="0"/>
                      <a:t>
</a:t>
                    </a:r>
                    <a:fld id="{5AD0ADE0-EAA5-4CE2-8144-4FB7F4B0FCB5}" type="VALUE">
                      <a:rPr lang="en-US" baseline="0">
                        <a:solidFill>
                          <a:schemeClr val="tx1">
                            <a:lumMod val="65000"/>
                            <a:lumOff val="35000"/>
                          </a:schemeClr>
                        </a:solidFill>
                      </a:rPr>
                      <a:pPr/>
                      <a:t>[VALUE]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C5-440E-BA40-C05DDA38CE2C}"/>
                </c:ext>
              </c:extLst>
            </c:dLbl>
            <c:dLbl>
              <c:idx val="3"/>
              <c:delete val="1"/>
              <c:extLst>
                <c:ext xmlns:c15="http://schemas.microsoft.com/office/drawing/2012/chart" uri="{CE6537A1-D6FC-4f65-9D91-7224C49458BB}"/>
                <c:ext xmlns:c16="http://schemas.microsoft.com/office/drawing/2014/chart" uri="{C3380CC4-5D6E-409C-BE32-E72D297353CC}">
                  <c16:uniqueId val="{00000007-58C5-440E-BA40-C05DDA38CE2C}"/>
                </c:ext>
              </c:extLst>
            </c:dLbl>
            <c:dLbl>
              <c:idx val="4"/>
              <c:layout>
                <c:manualLayout>
                  <c:x val="0.21602377203979661"/>
                  <c:y val="-0.150101357855684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23010201554994306"/>
                      <c:h val="0.30797900262467193"/>
                    </c:manualLayout>
                  </c15:layout>
                </c:ext>
                <c:ext xmlns:c16="http://schemas.microsoft.com/office/drawing/2014/chart" uri="{C3380CC4-5D6E-409C-BE32-E72D297353CC}">
                  <c16:uniqueId val="{00000009-58C5-440E-BA40-C05DDA38CE2C}"/>
                </c:ext>
              </c:extLst>
            </c:dLbl>
            <c:dLbl>
              <c:idx val="5"/>
              <c:layout>
                <c:manualLayout>
                  <c:x val="0.18346909623022786"/>
                  <c:y val="4.2896917297102571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B-58C5-440E-BA40-C05DDA38CE2C}"/>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lt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Outcomes!$A$2:$A$7</c:f>
              <c:strCache>
                <c:ptCount val="6"/>
                <c:pt idx="0">
                  <c:v>Affirmed</c:v>
                </c:pt>
                <c:pt idx="1">
                  <c:v>Affirmed-in-Part</c:v>
                </c:pt>
                <c:pt idx="2">
                  <c:v>Reversed</c:v>
                </c:pt>
                <c:pt idx="4">
                  <c:v>Administrative and Panel Remands</c:v>
                </c:pt>
                <c:pt idx="5">
                  <c:v>Dismissed</c:v>
                </c:pt>
              </c:strCache>
            </c:strRef>
          </c:cat>
          <c:val>
            <c:numRef>
              <c:f>Outcomes!$B$2:$B$7</c:f>
              <c:numCache>
                <c:formatCode>0.0%</c:formatCode>
                <c:ptCount val="6"/>
                <c:pt idx="0">
                  <c:v>0.58399999999999996</c:v>
                </c:pt>
                <c:pt idx="1">
                  <c:v>0.09</c:v>
                </c:pt>
                <c:pt idx="2">
                  <c:v>0.308</c:v>
                </c:pt>
                <c:pt idx="4">
                  <c:v>6.0000000000000001E-3</c:v>
                </c:pt>
                <c:pt idx="5">
                  <c:v>1.2E-2</c:v>
                </c:pt>
              </c:numCache>
            </c:numRef>
          </c:val>
          <c:extLst>
            <c:ext xmlns:c16="http://schemas.microsoft.com/office/drawing/2014/chart" uri="{C3380CC4-5D6E-409C-BE32-E72D297353CC}">
              <c16:uniqueId val="{0000000C-58C5-440E-BA40-C05DDA38CE2C}"/>
            </c:ext>
          </c:extLst>
        </c:ser>
        <c:dLbls>
          <c:showLegendKey val="0"/>
          <c:showVal val="0"/>
          <c:showCatName val="0"/>
          <c:showSerName val="0"/>
          <c:showPercent val="0"/>
          <c:showBubbleSize val="0"/>
          <c:showLeaderLines val="1"/>
        </c:dLbls>
        <c:firstSliceAng val="72"/>
        <c:holeSize val="33"/>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1F497D">
                <a:lumMod val="60000"/>
                <a:lumOff val="40000"/>
              </a:srgbClr>
            </a:solidFill>
            <a:ln>
              <a:noFill/>
            </a:ln>
            <a:effectLst/>
          </c:spPr>
          <c:invertIfNegative val="0"/>
          <c:dPt>
            <c:idx val="0"/>
            <c:invertIfNegative val="0"/>
            <c:bubble3D val="0"/>
            <c:spPr>
              <a:solidFill>
                <a:srgbClr val="1F497D">
                  <a:lumMod val="60000"/>
                  <a:lumOff val="40000"/>
                </a:srgbClr>
              </a:solidFill>
              <a:ln>
                <a:noFill/>
              </a:ln>
              <a:effectLst/>
            </c:spPr>
            <c:extLst>
              <c:ext xmlns:c16="http://schemas.microsoft.com/office/drawing/2014/chart" uri="{C3380CC4-5D6E-409C-BE32-E72D297353CC}">
                <c16:uniqueId val="{00000001-CE0E-46C9-940B-D0A44C6275B5}"/>
              </c:ext>
            </c:extLst>
          </c:dPt>
          <c:dPt>
            <c:idx val="1"/>
            <c:invertIfNegative val="0"/>
            <c:bubble3D val="0"/>
            <c:spPr>
              <a:solidFill>
                <a:srgbClr val="1F497D">
                  <a:lumMod val="60000"/>
                  <a:lumOff val="40000"/>
                </a:srgbClr>
              </a:solidFill>
              <a:ln>
                <a:noFill/>
              </a:ln>
              <a:effectLst/>
            </c:spPr>
            <c:extLst>
              <c:ext xmlns:c16="http://schemas.microsoft.com/office/drawing/2014/chart" uri="{C3380CC4-5D6E-409C-BE32-E72D297353CC}">
                <c16:uniqueId val="{00000003-CE0E-46C9-940B-D0A44C6275B5}"/>
              </c:ext>
            </c:extLst>
          </c:dPt>
          <c:dPt>
            <c:idx val="2"/>
            <c:invertIfNegative val="0"/>
            <c:bubble3D val="0"/>
            <c:spPr>
              <a:solidFill>
                <a:srgbClr val="1F497D">
                  <a:lumMod val="60000"/>
                  <a:lumOff val="40000"/>
                </a:srgbClr>
              </a:solidFill>
              <a:ln>
                <a:noFill/>
              </a:ln>
              <a:effectLst/>
            </c:spPr>
            <c:extLst>
              <c:ext xmlns:c16="http://schemas.microsoft.com/office/drawing/2014/chart" uri="{C3380CC4-5D6E-409C-BE32-E72D297353CC}">
                <c16:uniqueId val="{00000005-CE0E-46C9-940B-D0A44C6275B5}"/>
              </c:ext>
            </c:extLst>
          </c:dPt>
          <c:dPt>
            <c:idx val="3"/>
            <c:invertIfNegative val="0"/>
            <c:bubble3D val="0"/>
            <c:spPr>
              <a:solidFill>
                <a:srgbClr val="1F497D">
                  <a:lumMod val="60000"/>
                  <a:lumOff val="40000"/>
                </a:srgbClr>
              </a:solidFill>
              <a:ln>
                <a:noFill/>
              </a:ln>
              <a:effectLst/>
            </c:spPr>
            <c:extLst>
              <c:ext xmlns:c16="http://schemas.microsoft.com/office/drawing/2014/chart" uri="{C3380CC4-5D6E-409C-BE32-E72D297353CC}">
                <c16:uniqueId val="{00000007-CE0E-46C9-940B-D0A44C6275B5}"/>
              </c:ext>
            </c:extLst>
          </c:dPt>
          <c:dPt>
            <c:idx val="4"/>
            <c:invertIfNegative val="0"/>
            <c:bubble3D val="0"/>
            <c:spPr>
              <a:solidFill>
                <a:srgbClr val="1F497D">
                  <a:lumMod val="60000"/>
                  <a:lumOff val="40000"/>
                </a:srgbClr>
              </a:solidFill>
              <a:ln>
                <a:noFill/>
              </a:ln>
              <a:effectLst/>
            </c:spPr>
            <c:extLst>
              <c:ext xmlns:c16="http://schemas.microsoft.com/office/drawing/2014/chart" uri="{C3380CC4-5D6E-409C-BE32-E72D297353CC}">
                <c16:uniqueId val="{00000009-CE0E-46C9-940B-D0A44C6275B5}"/>
              </c:ext>
            </c:extLst>
          </c:dPt>
          <c:dPt>
            <c:idx val="5"/>
            <c:invertIfNegative val="0"/>
            <c:bubble3D val="0"/>
            <c:spPr>
              <a:solidFill>
                <a:srgbClr val="1F497D">
                  <a:lumMod val="60000"/>
                  <a:lumOff val="40000"/>
                </a:srgbClr>
              </a:solidFill>
              <a:ln>
                <a:noFill/>
              </a:ln>
              <a:effectLst/>
            </c:spPr>
            <c:extLst>
              <c:ext xmlns:c16="http://schemas.microsoft.com/office/drawing/2014/chart" uri="{C3380CC4-5D6E-409C-BE32-E72D297353CC}">
                <c16:uniqueId val="{0000000B-CE0E-46C9-940B-D0A44C6275B5}"/>
              </c:ext>
            </c:extLst>
          </c:dPt>
          <c:dPt>
            <c:idx val="6"/>
            <c:invertIfNegative val="0"/>
            <c:bubble3D val="0"/>
            <c:spPr>
              <a:solidFill>
                <a:srgbClr val="1F497D">
                  <a:lumMod val="60000"/>
                  <a:lumOff val="40000"/>
                </a:srgbClr>
              </a:solidFill>
              <a:ln>
                <a:noFill/>
              </a:ln>
              <a:effectLst/>
            </c:spPr>
            <c:extLst>
              <c:ext xmlns:c16="http://schemas.microsoft.com/office/drawing/2014/chart" uri="{C3380CC4-5D6E-409C-BE32-E72D297353CC}">
                <c16:uniqueId val="{0000000D-CE0E-46C9-940B-D0A44C6275B5}"/>
              </c:ext>
            </c:extLst>
          </c:dPt>
          <c:dPt>
            <c:idx val="7"/>
            <c:invertIfNegative val="0"/>
            <c:bubble3D val="0"/>
            <c:spPr>
              <a:solidFill>
                <a:srgbClr val="1F497D">
                  <a:lumMod val="60000"/>
                  <a:lumOff val="40000"/>
                </a:srgbClr>
              </a:solidFill>
              <a:ln>
                <a:noFill/>
              </a:ln>
              <a:effectLst/>
            </c:spPr>
            <c:extLst>
              <c:ext xmlns:c16="http://schemas.microsoft.com/office/drawing/2014/chart" uri="{C3380CC4-5D6E-409C-BE32-E72D297353CC}">
                <c16:uniqueId val="{0000000F-CE0E-46C9-940B-D0A44C6275B5}"/>
              </c:ext>
            </c:extLst>
          </c:dPt>
          <c:dPt>
            <c:idx val="8"/>
            <c:invertIfNegative val="0"/>
            <c:bubble3D val="0"/>
            <c:spPr>
              <a:solidFill>
                <a:srgbClr val="1F497D">
                  <a:lumMod val="60000"/>
                  <a:lumOff val="40000"/>
                </a:srgbClr>
              </a:solidFill>
              <a:ln>
                <a:noFill/>
              </a:ln>
              <a:effectLst/>
            </c:spPr>
            <c:extLst>
              <c:ext xmlns:c16="http://schemas.microsoft.com/office/drawing/2014/chart" uri="{C3380CC4-5D6E-409C-BE32-E72D297353CC}">
                <c16:uniqueId val="{00000011-CE0E-46C9-940B-D0A44C6275B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Interference!$J$14:$U$14</c:f>
              <c:strCache>
                <c:ptCount val="12"/>
                <c:pt idx="0">
                  <c:v>FY08</c:v>
                </c:pt>
                <c:pt idx="1">
                  <c:v>FY09</c:v>
                </c:pt>
                <c:pt idx="2">
                  <c:v>FY10</c:v>
                </c:pt>
                <c:pt idx="3">
                  <c:v>FY11</c:v>
                </c:pt>
                <c:pt idx="4">
                  <c:v>FY12</c:v>
                </c:pt>
                <c:pt idx="5">
                  <c:v>FY13</c:v>
                </c:pt>
                <c:pt idx="6">
                  <c:v>FY14</c:v>
                </c:pt>
                <c:pt idx="7">
                  <c:v>FY15</c:v>
                </c:pt>
                <c:pt idx="8">
                  <c:v>FY16</c:v>
                </c:pt>
                <c:pt idx="9">
                  <c:v>FY17</c:v>
                </c:pt>
                <c:pt idx="10">
                  <c:v>FY18</c:v>
                </c:pt>
                <c:pt idx="11">
                  <c:v>FY19</c:v>
                </c:pt>
              </c:strCache>
            </c:strRef>
          </c:cat>
          <c:val>
            <c:numRef>
              <c:f>Interference!$J$15:$U$15</c:f>
              <c:numCache>
                <c:formatCode>General</c:formatCode>
                <c:ptCount val="12"/>
                <c:pt idx="0">
                  <c:v>52</c:v>
                </c:pt>
                <c:pt idx="1">
                  <c:v>44</c:v>
                </c:pt>
                <c:pt idx="2">
                  <c:v>46</c:v>
                </c:pt>
                <c:pt idx="3">
                  <c:v>59</c:v>
                </c:pt>
                <c:pt idx="4">
                  <c:v>53</c:v>
                </c:pt>
                <c:pt idx="5">
                  <c:v>51</c:v>
                </c:pt>
                <c:pt idx="6">
                  <c:v>31</c:v>
                </c:pt>
                <c:pt idx="7">
                  <c:v>22</c:v>
                </c:pt>
                <c:pt idx="8">
                  <c:v>26</c:v>
                </c:pt>
                <c:pt idx="9">
                  <c:v>22</c:v>
                </c:pt>
                <c:pt idx="10">
                  <c:v>16</c:v>
                </c:pt>
                <c:pt idx="11">
                  <c:v>15</c:v>
                </c:pt>
              </c:numCache>
            </c:numRef>
          </c:val>
          <c:extLst>
            <c:ext xmlns:c16="http://schemas.microsoft.com/office/drawing/2014/chart" uri="{C3380CC4-5D6E-409C-BE32-E72D297353CC}">
              <c16:uniqueId val="{00000012-CE0E-46C9-940B-D0A44C6275B5}"/>
            </c:ext>
          </c:extLst>
        </c:ser>
        <c:dLbls>
          <c:showLegendKey val="0"/>
          <c:showVal val="0"/>
          <c:showCatName val="0"/>
          <c:showSerName val="0"/>
          <c:showPercent val="0"/>
          <c:showBubbleSize val="0"/>
        </c:dLbls>
        <c:gapWidth val="150"/>
        <c:axId val="574194440"/>
        <c:axId val="574194832"/>
      </c:barChart>
      <c:catAx>
        <c:axId val="57419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74194832"/>
        <c:crosses val="autoZero"/>
        <c:auto val="1"/>
        <c:lblAlgn val="ctr"/>
        <c:lblOffset val="100"/>
        <c:noMultiLvlLbl val="0"/>
      </c:catAx>
      <c:valAx>
        <c:axId val="574194832"/>
        <c:scaling>
          <c:orientation val="minMax"/>
        </c:scaling>
        <c:delete val="1"/>
        <c:axPos val="l"/>
        <c:numFmt formatCode="General" sourceLinked="1"/>
        <c:majorTickMark val="out"/>
        <c:minorTickMark val="none"/>
        <c:tickLblPos val="nextTo"/>
        <c:crossAx val="574194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11.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10.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1.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42.xml.rels>&#65279;<?xml version="1.0" encoding="UTF-8" standalone="yes"?>
<Relationships xmlns="http://schemas.openxmlformats.org/package/2006/relationships">
  <Relationship Id="rId2" Type="http://schemas.openxmlformats.org/officeDocument/2006/relationships/slide" Target="../slides/slide42.xml" />
  <Relationship Id="rId1" Type="http://schemas.openxmlformats.org/officeDocument/2006/relationships/notesMaster" Target="../notesMasters/notesMaster1.xml" />
</Relationships>
</file>

<file path=ppt/notesSlides/_rels/notesSlide43.xml.rels>&#65279;<?xml version="1.0" encoding="UTF-8" standalone="yes"?>
<Relationships xmlns="http://schemas.openxmlformats.org/package/2006/relationships">
  <Relationship Id="rId2" Type="http://schemas.openxmlformats.org/officeDocument/2006/relationships/slide" Target="../slides/slide43.xml" />
  <Relationship Id="rId1" Type="http://schemas.openxmlformats.org/officeDocument/2006/relationships/notesMaster" Target="../notesMasters/notesMaster1.xml" />
</Relationships>
</file>

<file path=ppt/notesSlides/_rels/notesSlide44.xml.rels>&#65279;<?xml version="1.0" encoding="UTF-8" standalone="yes"?>
<Relationships xmlns="http://schemas.openxmlformats.org/package/2006/relationships">
  <Relationship Id="rId2" Type="http://schemas.openxmlformats.org/officeDocument/2006/relationships/slide" Target="../slides/slide44.xml" />
  <Relationship Id="rId1" Type="http://schemas.openxmlformats.org/officeDocument/2006/relationships/notesMaster" Target="../notesMasters/notesMaster1.xml" />
</Relationships>
</file>

<file path=ppt/notesSlides/_rels/notesSlide45.xml.rels>&#65279;<?xml version="1.0" encoding="UTF-8" standalone="yes"?>
<Relationships xmlns="http://schemas.openxmlformats.org/package/2006/relationships">
  <Relationship Id="rId2" Type="http://schemas.openxmlformats.org/officeDocument/2006/relationships/slide" Target="../slides/slide45.xml" />
  <Relationship Id="rId1" Type="http://schemas.openxmlformats.org/officeDocument/2006/relationships/notesMaster" Target="../notesMasters/notesMaster1.xml" />
</Relationships>
</file>

<file path=ppt/notesSlides/_rels/notesSlide46.xml.rels>&#65279;<?xml version="1.0" encoding="UTF-8" standalone="yes"?>
<Relationships xmlns="http://schemas.openxmlformats.org/package/2006/relationships">
  <Relationship Id="rId2" Type="http://schemas.openxmlformats.org/officeDocument/2006/relationships/slide" Target="../slides/slide46.xml" />
  <Relationship Id="rId1" Type="http://schemas.openxmlformats.org/officeDocument/2006/relationships/notesMaster" Target="../notesMasters/notesMaster1.xml" />
</Relationships>
</file>

<file path=ppt/notesSlides/_rels/notesSlide47.xml.rels>&#65279;<?xml version="1.0" encoding="UTF-8" standalone="yes"?>
<Relationships xmlns="http://schemas.openxmlformats.org/package/2006/relationships">
  <Relationship Id="rId2" Type="http://schemas.openxmlformats.org/officeDocument/2006/relationships/slide" Target="../slides/slide47.xml" />
  <Relationship Id="rId1" Type="http://schemas.openxmlformats.org/officeDocument/2006/relationships/notesMaster" Target="../notesMasters/notesMaster1.xml" />
</Relationships>
</file>

<file path=ppt/notesSlides/_rels/notesSlide48.xml.rels>&#65279;<?xml version="1.0" encoding="UTF-8" standalone="yes"?>
<Relationships xmlns="http://schemas.openxmlformats.org/package/2006/relationships">
  <Relationship Id="rId2" Type="http://schemas.openxmlformats.org/officeDocument/2006/relationships/slide" Target="../slides/slide48.xml" />
  <Relationship Id="rId1" Type="http://schemas.openxmlformats.org/officeDocument/2006/relationships/notesMaster" Target="../notesMasters/notesMaster1.xml" />
</Relationships>
</file>

<file path=ppt/notesSlides/_rels/notesSlide49.xml.rels>&#65279;<?xml version="1.0" encoding="UTF-8" standalone="yes"?>
<Relationships xmlns="http://schemas.openxmlformats.org/package/2006/relationships">
  <Relationship Id="rId2" Type="http://schemas.openxmlformats.org/officeDocument/2006/relationships/slide" Target="../slides/slide49.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0.xml.rels>&#65279;<?xml version="1.0" encoding="UTF-8" standalone="yes"?>
<Relationships xmlns="http://schemas.openxmlformats.org/package/2006/relationships">
  <Relationship Id="rId2" Type="http://schemas.openxmlformats.org/officeDocument/2006/relationships/slide" Target="../slides/slide50.xml" />
  <Relationship Id="rId1" Type="http://schemas.openxmlformats.org/officeDocument/2006/relationships/notesMaster" Target="../notesMasters/notesMaster1.xml" />
</Relationships>
</file>

<file path=ppt/notesSlides/_rels/notesSlide51.xml.rels>&#65279;<?xml version="1.0" encoding="UTF-8" standalone="yes"?>
<Relationships xmlns="http://schemas.openxmlformats.org/package/2006/relationships">
  <Relationship Id="rId2" Type="http://schemas.openxmlformats.org/officeDocument/2006/relationships/slide" Target="../slides/slide51.xml" />
  <Relationship Id="rId1" Type="http://schemas.openxmlformats.org/officeDocument/2006/relationships/notesMaster" Target="../notesMasters/notesMaster1.xml" />
</Relationships>
</file>

<file path=ppt/notesSlides/_rels/notesSlide52.xml.rels>&#65279;<?xml version="1.0" encoding="UTF-8" standalone="yes"?>
<Relationships xmlns="http://schemas.openxmlformats.org/package/2006/relationships">
  <Relationship Id="rId2" Type="http://schemas.openxmlformats.org/officeDocument/2006/relationships/slide" Target="../slides/slide52.xml" />
  <Relationship Id="rId1" Type="http://schemas.openxmlformats.org/officeDocument/2006/relationships/notesMaster" Target="../notesMasters/notesMaster1.xml" />
</Relationships>
</file>

<file path=ppt/notesSlides/_rels/notesSlide53.xml.rels>&#65279;<?xml version="1.0" encoding="UTF-8" standalone="yes"?>
<Relationships xmlns="http://schemas.openxmlformats.org/package/2006/relationships">
  <Relationship Id="rId2" Type="http://schemas.openxmlformats.org/officeDocument/2006/relationships/slide" Target="../slides/slide53.xml" />
  <Relationship Id="rId1" Type="http://schemas.openxmlformats.org/officeDocument/2006/relationships/notesMaster" Target="../notesMasters/notesMaster1.xml" />
</Relationships>
</file>

<file path=ppt/notesSlides/_rels/notesSlide54.xml.rels>&#65279;<?xml version="1.0" encoding="UTF-8" standalone="yes"?>
<Relationships xmlns="http://schemas.openxmlformats.org/package/2006/relationships">
  <Relationship Id="rId2" Type="http://schemas.openxmlformats.org/officeDocument/2006/relationships/slide" Target="../slides/slide54.xml" />
  <Relationship Id="rId1" Type="http://schemas.openxmlformats.org/officeDocument/2006/relationships/notesMaster" Target="../notesMasters/notesMaster1.xml" />
</Relationships>
</file>

<file path=ppt/notesSlides/_rels/notesSlide55.xml.rels>&#65279;<?xml version="1.0" encoding="UTF-8" standalone="yes"?>
<Relationships xmlns="http://schemas.openxmlformats.org/package/2006/relationships">
  <Relationship Id="rId2" Type="http://schemas.openxmlformats.org/officeDocument/2006/relationships/slide" Target="../slides/slide55.xml" />
  <Relationship Id="rId1" Type="http://schemas.openxmlformats.org/officeDocument/2006/relationships/notesMaster" Target="../notesMasters/notesMaster1.xml" />
</Relationships>
</file>

<file path=ppt/notesSlides/_rels/notesSlide56.xml.rels>&#65279;<?xml version="1.0" encoding="UTF-8" standalone="yes"?>
<Relationships xmlns="http://schemas.openxmlformats.org/package/2006/relationships">
  <Relationship Id="rId2" Type="http://schemas.openxmlformats.org/officeDocument/2006/relationships/slide" Target="../slides/slide56.xml" />
  <Relationship Id="rId1" Type="http://schemas.openxmlformats.org/officeDocument/2006/relationships/notesMaster" Target="../notesMasters/notesMaster1.xml" />
</Relationships>
</file>

<file path=ppt/notesSlides/_rels/notesSlide57.xml.rels>&#65279;<?xml version="1.0" encoding="UTF-8" standalone="yes"?>
<Relationships xmlns="http://schemas.openxmlformats.org/package/2006/relationships">
  <Relationship Id="rId2" Type="http://schemas.openxmlformats.org/officeDocument/2006/relationships/slide" Target="../slides/slide57.xml" />
  <Relationship Id="rId1" Type="http://schemas.openxmlformats.org/officeDocument/2006/relationships/notesMaster" Target="../notesMasters/notesMaster1.xml" />
</Relationships>
</file>

<file path=ppt/notesSlides/_rels/notesSlide58.xml.rels>&#65279;<?xml version="1.0" encoding="UTF-8" standalone="yes"?>
<Relationships xmlns="http://schemas.openxmlformats.org/package/2006/relationships">
  <Relationship Id="rId2" Type="http://schemas.openxmlformats.org/officeDocument/2006/relationships/slide" Target="../slides/slide58.xml" />
  <Relationship Id="rId1" Type="http://schemas.openxmlformats.org/officeDocument/2006/relationships/notesMaster" Target="../notesMasters/notesMaster1.xml" />
</Relationships>
</file>

<file path=ppt/notesSlides/_rels/notesSlide59.xml.rels>&#65279;<?xml version="1.0" encoding="UTF-8" standalone="yes"?>
<Relationships xmlns="http://schemas.openxmlformats.org/package/2006/relationships">
  <Relationship Id="rId2" Type="http://schemas.openxmlformats.org/officeDocument/2006/relationships/slide" Target="../slides/slide59.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60.xml.rels>&#65279;<?xml version="1.0" encoding="UTF-8" standalone="yes"?>
<Relationships xmlns="http://schemas.openxmlformats.org/package/2006/relationships">
  <Relationship Id="rId2" Type="http://schemas.openxmlformats.org/officeDocument/2006/relationships/slide" Target="../slides/slide60.xml" />
  <Relationship Id="rId1" Type="http://schemas.openxmlformats.org/officeDocument/2006/relationships/notesMaster" Target="../notesMasters/notesMaster1.xml" />
</Relationships>
</file>

<file path=ppt/notesSlides/_rels/notesSlide61.xml.rels>&#65279;<?xml version="1.0" encoding="UTF-8" standalone="yes"?>
<Relationships xmlns="http://schemas.openxmlformats.org/package/2006/relationships">
  <Relationship Id="rId2" Type="http://schemas.openxmlformats.org/officeDocument/2006/relationships/slide" Target="../slides/slide61.xml" />
  <Relationship Id="rId1" Type="http://schemas.openxmlformats.org/officeDocument/2006/relationships/notesMaster" Target="../notesMasters/notesMaster1.xml" />
</Relationships>
</file>

<file path=ppt/notesSlides/_rels/notesSlide62.xml.rels>&#65279;<?xml version="1.0" encoding="UTF-8" standalone="yes"?>
<Relationships xmlns="http://schemas.openxmlformats.org/package/2006/relationships">
  <Relationship Id="rId2" Type="http://schemas.openxmlformats.org/officeDocument/2006/relationships/slide" Target="../slides/slide62.xml" />
  <Relationship Id="rId1" Type="http://schemas.openxmlformats.org/officeDocument/2006/relationships/notesMaster" Target="../notesMasters/notesMaster1.xml" />
</Relationships>
</file>

<file path=ppt/notesSlides/_rels/notesSlide63.xml.rels>&#65279;<?xml version="1.0" encoding="UTF-8" standalone="yes"?>
<Relationships xmlns="http://schemas.openxmlformats.org/package/2006/relationships">
  <Relationship Id="rId2" Type="http://schemas.openxmlformats.org/officeDocument/2006/relationships/slide" Target="../slides/slide63.xml" />
  <Relationship Id="rId1" Type="http://schemas.openxmlformats.org/officeDocument/2006/relationships/notesMaster" Target="../notesMasters/notesMaster1.xml" />
</Relationships>
</file>

<file path=ppt/notesSlides/_rels/notesSlide64.xml.rels>&#65279;<?xml version="1.0" encoding="UTF-8" standalone="yes"?>
<Relationships xmlns="http://schemas.openxmlformats.org/package/2006/relationships">
  <Relationship Id="rId2" Type="http://schemas.openxmlformats.org/officeDocument/2006/relationships/slide" Target="../slides/slide64.xml" />
  <Relationship Id="rId1" Type="http://schemas.openxmlformats.org/officeDocument/2006/relationships/notesMaster" Target="../notesMasters/notesMaster1.xml" />
</Relationships>
</file>

<file path=ppt/notesSlides/_rels/notesSlide65.xml.rels>&#65279;<?xml version="1.0" encoding="UTF-8" standalone="yes"?>
<Relationships xmlns="http://schemas.openxmlformats.org/package/2006/relationships">
  <Relationship Id="rId2" Type="http://schemas.openxmlformats.org/officeDocument/2006/relationships/slide" Target="../slides/slide65.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6484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1890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0296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66150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0855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1580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30465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1248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48266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18348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9081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3710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87681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49884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87218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55567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98563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62073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2306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63335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63294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2811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58948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13833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5253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09513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76194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67784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97188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52555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508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53742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7462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93853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57683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3525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01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41638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0763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11581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21082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08819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89724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2779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56634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68102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311539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159050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158507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977765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840663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87521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069054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193625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1713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51847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515610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588059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610954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414219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071247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1431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780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6603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56180075"/>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00.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101.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102.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103.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104.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8.xml" />
</Relationships>
</file>

<file path=ppt/slideLayouts/_rels/slideLayout105.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8.xml" />
</Relationships>
</file>

<file path=ppt/slideLayouts/_rels/slideLayout106.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8.xml" />
</Relationships>
</file>

<file path=ppt/slideLayouts/_rels/slideLayout107.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8.xml" />
</Relationships>
</file>

<file path=ppt/slideLayouts/_rels/slideLayout108.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8.xml" />
</Relationships>
</file>

<file path=ppt/slideLayouts/_rels/slideLayout109.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10.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11.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12.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13.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14.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15.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2.xml" />
</Relationships>
</file>

<file path=ppt/slideLayouts/_rels/slideLayout26.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2.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4.xml" />
</Relationships>
</file>

<file path=ppt/slideLayouts/_rels/slideLayout34.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3.png" />
  <Relationship Id="rId1" Type="http://schemas.openxmlformats.org/officeDocument/2006/relationships/slideMaster" Target="../slideMasters/slideMaster4.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6.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9.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1.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2.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3.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4.xml" />
</Relationships>
</file>

<file path=ppt/slideLayouts/_rels/slideLayout44.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4.xml" />
</Relationships>
</file>

<file path=ppt/slideLayouts/_rels/slideLayout45.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4.xml" />
</Relationships>
</file>

<file path=ppt/slideLayouts/_rels/slideLayout46.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4.xml" />
</Relationships>
</file>

<file path=ppt/slideLayouts/_rels/slideLayout47.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5.xml" />
</Relationships>
</file>

<file path=ppt/slideLayouts/_rels/slideLayout48.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3.png" />
  <Relationship Id="rId1" Type="http://schemas.openxmlformats.org/officeDocument/2006/relationships/slideMaster" Target="../slideMasters/slideMaster5.xml" />
</Relationships>
</file>

<file path=ppt/slideLayouts/_rels/slideLayout49.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0.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1.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2.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3.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4.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5.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6.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7.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5.xml" />
</Relationships>
</file>

<file path=ppt/slideLayouts/_rels/slideLayout58.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5.xml" />
</Relationships>
</file>

<file path=ppt/slideLayouts/_rels/slideLayout59.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5.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0.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5.xml" />
</Relationships>
</file>

<file path=ppt/slideLayouts/_rels/slideLayout61.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6.xml" />
</Relationships>
</file>

<file path=ppt/slideLayouts/_rels/slideLayout62.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3.png" />
  <Relationship Id="rId1" Type="http://schemas.openxmlformats.org/officeDocument/2006/relationships/slideMaster" Target="../slideMasters/slideMaster6.xml" />
</Relationships>
</file>

<file path=ppt/slideLayouts/_rels/slideLayout63.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4.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5.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6.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7.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8.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9.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0.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1.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6.xml" />
</Relationships>
</file>

<file path=ppt/slideLayouts/_rels/slideLayout72.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6.xml" />
</Relationships>
</file>

<file path=ppt/slideLayouts/_rels/slideLayout73.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6.xml" />
</Relationships>
</file>

<file path=ppt/slideLayouts/_rels/slideLayout74.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6.xml" />
</Relationships>
</file>

<file path=ppt/slideLayouts/_rels/slideLayout75.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6.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6.xml" />
</Relationships>
</file>

<file path=ppt/slideLayouts/_rels/slideLayout77.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6.xml" />
</Relationships>
</file>

<file path=ppt/slideLayouts/_rels/slideLayout78.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6.xml" />
</Relationships>
</file>

<file path=ppt/slideLayouts/_rels/slideLayout79.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6.xml" />
</Relationships>
</file>

<file path=ppt/slideLayouts/_rels/slideLayout8.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2.xml" />
</Relationships>
</file>

<file path=ppt/slideLayouts/_rels/slideLayout80.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7.xml" />
</Relationships>
</file>

<file path=ppt/slideLayouts/_rels/slideLayout8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3.png" />
  <Relationship Id="rId1" Type="http://schemas.openxmlformats.org/officeDocument/2006/relationships/slideMaster" Target="../slideMasters/slideMaster7.xml" />
</Relationships>
</file>

<file path=ppt/slideLayouts/_rels/slideLayout82.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3.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4.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5.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6.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7.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8.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9.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9.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3.png" />
  <Relationship Id="rId1" Type="http://schemas.openxmlformats.org/officeDocument/2006/relationships/slideMaster" Target="../slideMasters/slideMaster2.xml" />
</Relationships>
</file>

<file path=ppt/slideLayouts/_rels/slideLayout90.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7.xml" />
</Relationships>
</file>

<file path=ppt/slideLayouts/_rels/slideLayout91.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7.xml" />
</Relationships>
</file>

<file path=ppt/slideLayouts/_rels/slideLayout92.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7.xml" />
</Relationships>
</file>

<file path=ppt/slideLayouts/_rels/slideLayout93.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7.xml" />
</Relationships>
</file>

<file path=ppt/slideLayouts/_rels/slideLayout94.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8.xml" />
</Relationships>
</file>

<file path=ppt/slideLayouts/_rels/slideLayout95.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3.png" />
  <Relationship Id="rId1" Type="http://schemas.openxmlformats.org/officeDocument/2006/relationships/slideMaster" Target="../slideMasters/slideMaster8.xml" />
</Relationships>
</file>

<file path=ppt/slideLayouts/_rels/slideLayout96.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97.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98.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99.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050634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8870670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C6A3EA4D-DBBA-4203-B463-41D273D0F990}" type="slidenum">
              <a:rPr lang="en-US" smtClean="0"/>
              <a:t>‹#›</a:t>
            </a:fld>
            <a:endParaRPr lang="en-US"/>
          </a:p>
        </p:txBody>
      </p:sp>
    </p:spTree>
    <p:extLst>
      <p:ext uri="{BB962C8B-B14F-4D97-AF65-F5344CB8AC3E}">
        <p14:creationId xmlns:p14="http://schemas.microsoft.com/office/powerpoint/2010/main" val="1646268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834450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C6A3EA4D-DBBA-4203-B463-41D273D0F990}" type="slidenum">
              <a:rPr lang="en-US" smtClean="0"/>
              <a:t>‹#›</a:t>
            </a:fld>
            <a:endParaRPr lang="en-US"/>
          </a:p>
        </p:txBody>
      </p:sp>
    </p:spTree>
    <p:extLst>
      <p:ext uri="{BB962C8B-B14F-4D97-AF65-F5344CB8AC3E}">
        <p14:creationId xmlns:p14="http://schemas.microsoft.com/office/powerpoint/2010/main" val="3449113099"/>
      </p:ext>
    </p:extLst>
  </p:cSld>
  <p:clrMapOvr>
    <a:masterClrMapping/>
  </p:clrMapOvr>
  <p:timing>
    <p:tnLst>
      <p:par>
        <p:cTn id="1" dur="indefinite" restart="never" nodeType="tmRoot"/>
      </p:par>
    </p:tnLst>
  </p:timing>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200170263"/>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957615145"/>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1669" y="916907"/>
            <a:ext cx="3905250" cy="3905250"/>
          </a:xfrm>
          <a:prstGeom prst="rect">
            <a:avLst/>
          </a:prstGeom>
        </p:spPr>
      </p:pic>
    </p:spTree>
    <p:extLst>
      <p:ext uri="{BB962C8B-B14F-4D97-AF65-F5344CB8AC3E}">
        <p14:creationId xmlns:p14="http://schemas.microsoft.com/office/powerpoint/2010/main" val="32743356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4141031776"/>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1427411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4785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7379886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0381201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712162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250790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275871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795536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4731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79440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2750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6030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1151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88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1317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7" name="Picture 6"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Tree>
    <p:extLst>
      <p:ext uri="{BB962C8B-B14F-4D97-AF65-F5344CB8AC3E}">
        <p14:creationId xmlns:p14="http://schemas.microsoft.com/office/powerpoint/2010/main" val="2608381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422240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021152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1" name="Picture 10"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2" name="TextBox 1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7" name="TextBox 16"/>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99833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745986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378890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16980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073272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8741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867315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86700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8167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770611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76439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745312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241903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68303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88483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0045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34119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456740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50456380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382762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922705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094230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882381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Tree>
    <p:extLst>
      <p:ext uri="{BB962C8B-B14F-4D97-AF65-F5344CB8AC3E}">
        <p14:creationId xmlns:p14="http://schemas.microsoft.com/office/powerpoint/2010/main" val="872209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1" y="42390"/>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Tree>
    <p:extLst>
      <p:ext uri="{BB962C8B-B14F-4D97-AF65-F5344CB8AC3E}">
        <p14:creationId xmlns:p14="http://schemas.microsoft.com/office/powerpoint/2010/main" val="2299249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1030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5930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1740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50988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653077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6"/>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06396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83338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838120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9"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46"/>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5"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862193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800" y="4348635"/>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0030992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4217748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8" cy="3881188"/>
          </a:xfrm>
          <a:prstGeom prst="rect">
            <a:avLst/>
          </a:prstGeom>
        </p:spPr>
      </p:pic>
    </p:spTree>
    <p:extLst>
      <p:ext uri="{BB962C8B-B14F-4D97-AF65-F5344CB8AC3E}">
        <p14:creationId xmlns:p14="http://schemas.microsoft.com/office/powerpoint/2010/main" val="402590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7" y="916907"/>
            <a:ext cx="3881188" cy="3881188"/>
          </a:xfrm>
          <a:prstGeom prst="rect">
            <a:avLst/>
          </a:prstGeom>
        </p:spPr>
      </p:pic>
      <p:sp>
        <p:nvSpPr>
          <p:cNvPr id="2" name="TextBox 1"/>
          <p:cNvSpPr txBox="1"/>
          <p:nvPr userDrawn="1"/>
        </p:nvSpPr>
        <p:spPr>
          <a:xfrm>
            <a:off x="5303521"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700"/>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1"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09466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9" name="Picture 8"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Tree>
    <p:extLst>
      <p:ext uri="{BB962C8B-B14F-4D97-AF65-F5344CB8AC3E}">
        <p14:creationId xmlns:p14="http://schemas.microsoft.com/office/powerpoint/2010/main" val="23707069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90"/>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9" name="Picture 8" title="Patent drawing background"/>
          <p:cNvPicPr>
            <a:picLocks noChangeAspect="1"/>
          </p:cNvPicPr>
          <p:nvPr userDrawn="1"/>
        </p:nvPicPr>
        <p:blipFill rotWithShape="1">
          <a:blip r:embed="rId2"/>
          <a:srcRect r="-76"/>
          <a:stretch/>
        </p:blipFill>
        <p:spPr>
          <a:xfrm>
            <a:off x="1" y="42390"/>
            <a:ext cx="9150889" cy="5456393"/>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13" name="Picture 12"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Tree>
    <p:extLst>
      <p:ext uri="{BB962C8B-B14F-4D97-AF65-F5344CB8AC3E}">
        <p14:creationId xmlns:p14="http://schemas.microsoft.com/office/powerpoint/2010/main" val="3892518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085321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259904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Tree>
    <p:extLst>
      <p:ext uri="{BB962C8B-B14F-4D97-AF65-F5344CB8AC3E}">
        <p14:creationId xmlns:p14="http://schemas.microsoft.com/office/powerpoint/2010/main" val="3086281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30125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6"/>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44259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3"/>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16197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0853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9"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46"/>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5"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p:cNvSpPr/>
          <p:nvPr userDrawn="1"/>
        </p:nvSpPr>
        <p:spPr>
          <a:xfrm>
            <a:off x="404559"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46"/>
          </a:p>
        </p:txBody>
      </p:sp>
    </p:spTree>
    <p:extLst>
      <p:ext uri="{BB962C8B-B14F-4D97-AF65-F5344CB8AC3E}">
        <p14:creationId xmlns:p14="http://schemas.microsoft.com/office/powerpoint/2010/main" val="39379575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800" y="4348635"/>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7" name="Picture 6"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Tree>
    <p:extLst>
      <p:ext uri="{BB962C8B-B14F-4D97-AF65-F5344CB8AC3E}">
        <p14:creationId xmlns:p14="http://schemas.microsoft.com/office/powerpoint/2010/main" val="3959329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6" name="Picture 5"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755738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6" name="Picture 5"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8" cy="3881188"/>
          </a:xfrm>
          <a:prstGeom prst="rect">
            <a:avLst/>
          </a:prstGeom>
        </p:spPr>
      </p:pic>
    </p:spTree>
    <p:extLst>
      <p:ext uri="{BB962C8B-B14F-4D97-AF65-F5344CB8AC3E}">
        <p14:creationId xmlns:p14="http://schemas.microsoft.com/office/powerpoint/2010/main" val="8106258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8" cy="3881188"/>
          </a:xfrm>
          <a:prstGeom prst="rect">
            <a:avLst/>
          </a:prstGeom>
        </p:spPr>
      </p:pic>
      <p:sp>
        <p:nvSpPr>
          <p:cNvPr id="2" name="TextBox 1"/>
          <p:cNvSpPr txBox="1"/>
          <p:nvPr/>
        </p:nvSpPr>
        <p:spPr>
          <a:xfrm>
            <a:off x="5303521"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700"/>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1"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11" name="Picture 10"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7" y="916907"/>
            <a:ext cx="3881188" cy="3881188"/>
          </a:xfrm>
          <a:prstGeom prst="rect">
            <a:avLst/>
          </a:prstGeom>
        </p:spPr>
      </p:pic>
      <p:sp>
        <p:nvSpPr>
          <p:cNvPr id="12" name="TextBox 11"/>
          <p:cNvSpPr txBox="1"/>
          <p:nvPr userDrawn="1"/>
        </p:nvSpPr>
        <p:spPr>
          <a:xfrm>
            <a:off x="5303521"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7" name="TextBox 16"/>
          <p:cNvSpPr txBox="1"/>
          <p:nvPr userDrawn="1"/>
        </p:nvSpPr>
        <p:spPr>
          <a:xfrm>
            <a:off x="5303521"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8771377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Freeform 4"/>
          <p:cNvSpPr/>
          <p:nvPr userDrawn="1"/>
        </p:nvSpPr>
        <p:spPr>
          <a:xfrm>
            <a:off x="404559"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46"/>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5"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433987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800" y="4348635"/>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2115587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30163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8" cy="3881188"/>
          </a:xfrm>
          <a:prstGeom prst="rect">
            <a:avLst/>
          </a:prstGeom>
        </p:spPr>
      </p:pic>
    </p:spTree>
    <p:extLst>
      <p:ext uri="{BB962C8B-B14F-4D97-AF65-F5344CB8AC3E}">
        <p14:creationId xmlns:p14="http://schemas.microsoft.com/office/powerpoint/2010/main" val="28504351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7" y="916907"/>
            <a:ext cx="3881188" cy="3881188"/>
          </a:xfrm>
          <a:prstGeom prst="rect">
            <a:avLst/>
          </a:prstGeom>
        </p:spPr>
      </p:pic>
      <p:sp>
        <p:nvSpPr>
          <p:cNvPr id="2" name="TextBox 1"/>
          <p:cNvSpPr txBox="1"/>
          <p:nvPr userDrawn="1"/>
        </p:nvSpPr>
        <p:spPr>
          <a:xfrm>
            <a:off x="5303521"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700"/>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1"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658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3406274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Tree>
    <p:extLst>
      <p:ext uri="{BB962C8B-B14F-4D97-AF65-F5344CB8AC3E}">
        <p14:creationId xmlns:p14="http://schemas.microsoft.com/office/powerpoint/2010/main" val="33712305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90"/>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Tree>
    <p:extLst>
      <p:ext uri="{BB962C8B-B14F-4D97-AF65-F5344CB8AC3E}">
        <p14:creationId xmlns:p14="http://schemas.microsoft.com/office/powerpoint/2010/main" val="39946009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80818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470704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7849081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23673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2320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6"/>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30982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3"/>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788100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513477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9"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46"/>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5"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062973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5121597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800" y="4348635"/>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737826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5628754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8" cy="3881188"/>
          </a:xfrm>
          <a:prstGeom prst="rect">
            <a:avLst/>
          </a:prstGeom>
        </p:spPr>
      </p:pic>
    </p:spTree>
    <p:extLst>
      <p:ext uri="{BB962C8B-B14F-4D97-AF65-F5344CB8AC3E}">
        <p14:creationId xmlns:p14="http://schemas.microsoft.com/office/powerpoint/2010/main" val="23159081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8" cy="3881188"/>
          </a:xfrm>
          <a:prstGeom prst="rect">
            <a:avLst/>
          </a:prstGeom>
        </p:spPr>
      </p:pic>
      <p:sp>
        <p:nvSpPr>
          <p:cNvPr id="2" name="TextBox 1"/>
          <p:cNvSpPr txBox="1"/>
          <p:nvPr/>
        </p:nvSpPr>
        <p:spPr>
          <a:xfrm>
            <a:off x="5303521"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700"/>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1"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2965064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Tree>
    <p:extLst>
      <p:ext uri="{BB962C8B-B14F-4D97-AF65-F5344CB8AC3E}">
        <p14:creationId xmlns:p14="http://schemas.microsoft.com/office/powerpoint/2010/main" val="13390784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9"/>
          <p:cNvSpPr/>
          <p:nvPr userDrawn="1"/>
        </p:nvSpPr>
        <p:spPr>
          <a:xfrm>
            <a:off x="-6196"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3"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Tree>
    <p:extLst>
      <p:ext uri="{BB962C8B-B14F-4D97-AF65-F5344CB8AC3E}">
        <p14:creationId xmlns:p14="http://schemas.microsoft.com/office/powerpoint/2010/main" val="17868487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C6A3EA4D-DBBA-4203-B463-41D273D0F990}" type="slidenum">
              <a:rPr lang="en-US" smtClean="0"/>
              <a:t>‹#›</a:t>
            </a:fld>
            <a:endParaRPr lang="en-US"/>
          </a:p>
        </p:txBody>
      </p:sp>
    </p:spTree>
    <p:extLst>
      <p:ext uri="{BB962C8B-B14F-4D97-AF65-F5344CB8AC3E}">
        <p14:creationId xmlns:p14="http://schemas.microsoft.com/office/powerpoint/2010/main" val="18110944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C6A3EA4D-DBBA-4203-B463-41D273D0F990}" type="slidenum">
              <a:rPr lang="en-US" smtClean="0"/>
              <a:t>‹#›</a:t>
            </a:fld>
            <a:endParaRPr lang="en-US"/>
          </a:p>
        </p:txBody>
      </p:sp>
    </p:spTree>
    <p:extLst>
      <p:ext uri="{BB962C8B-B14F-4D97-AF65-F5344CB8AC3E}">
        <p14:creationId xmlns:p14="http://schemas.microsoft.com/office/powerpoint/2010/main" val="3033713408"/>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657415433"/>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72135297"/>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5" Type="http://schemas.openxmlformats.org/officeDocument/2006/relationships/slideLayout" Target="../slideLayouts/slideLayout5.xml" />
  <Relationship Id="rId4" Type="http://schemas.openxmlformats.org/officeDocument/2006/relationships/slideLayout" Target="../slideLayouts/slideLayout4.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5.xml" />
  <Relationship Id="rId13" Type="http://schemas.openxmlformats.org/officeDocument/2006/relationships/slideLayout" Target="../slideLayouts/slideLayout20.xml" />
  <Relationship Id="rId18" Type="http://schemas.openxmlformats.org/officeDocument/2006/relationships/slideLayout" Target="../slideLayouts/slideLayout25.xml" />
  <Relationship Id="rId3" Type="http://schemas.openxmlformats.org/officeDocument/2006/relationships/slideLayout" Target="../slideLayouts/slideLayout10.xml" />
  <Relationship Id="rId21" Type="http://schemas.openxmlformats.org/officeDocument/2006/relationships/image" Target="../media/image1.png" />
  <Relationship Id="rId7" Type="http://schemas.openxmlformats.org/officeDocument/2006/relationships/slideLayout" Target="../slideLayouts/slideLayout14.xml" />
  <Relationship Id="rId12" Type="http://schemas.openxmlformats.org/officeDocument/2006/relationships/slideLayout" Target="../slideLayouts/slideLayout19.xml" />
  <Relationship Id="rId17" Type="http://schemas.openxmlformats.org/officeDocument/2006/relationships/slideLayout" Target="../slideLayouts/slideLayout24.xml" />
  <Relationship Id="rId2" Type="http://schemas.openxmlformats.org/officeDocument/2006/relationships/slideLayout" Target="../slideLayouts/slideLayout9.xml" />
  <Relationship Id="rId16" Type="http://schemas.openxmlformats.org/officeDocument/2006/relationships/slideLayout" Target="../slideLayouts/slideLayout23.xml" />
  <Relationship Id="rId20" Type="http://schemas.openxmlformats.org/officeDocument/2006/relationships/theme" Target="../theme/theme2.xml" />
  <Relationship Id="rId1" Type="http://schemas.openxmlformats.org/officeDocument/2006/relationships/slideLayout" Target="../slideLayouts/slideLayout8.xml" />
  <Relationship Id="rId6" Type="http://schemas.openxmlformats.org/officeDocument/2006/relationships/slideLayout" Target="../slideLayouts/slideLayout13.xml" />
  <Relationship Id="rId11" Type="http://schemas.openxmlformats.org/officeDocument/2006/relationships/slideLayout" Target="../slideLayouts/slideLayout18.xml" />
  <Relationship Id="rId5" Type="http://schemas.openxmlformats.org/officeDocument/2006/relationships/slideLayout" Target="../slideLayouts/slideLayout12.xml" />
  <Relationship Id="rId15" Type="http://schemas.openxmlformats.org/officeDocument/2006/relationships/slideLayout" Target="../slideLayouts/slideLayout22.xml" />
  <Relationship Id="rId10" Type="http://schemas.openxmlformats.org/officeDocument/2006/relationships/slideLayout" Target="../slideLayouts/slideLayout17.xml" />
  <Relationship Id="rId19" Type="http://schemas.openxmlformats.org/officeDocument/2006/relationships/slideLayout" Target="../slideLayouts/slideLayout26.xml" />
  <Relationship Id="rId4" Type="http://schemas.openxmlformats.org/officeDocument/2006/relationships/slideLayout" Target="../slideLayouts/slideLayout11.xml" />
  <Relationship Id="rId9" Type="http://schemas.openxmlformats.org/officeDocument/2006/relationships/slideLayout" Target="../slideLayouts/slideLayout16.xml" />
  <Relationship Id="rId14" Type="http://schemas.openxmlformats.org/officeDocument/2006/relationships/slideLayout" Target="../slideLayouts/slideLayout21.xml" />
</Relationships>
</file>

<file path=ppt/slideMasters/_rels/slideMaster3.xml.rels>&#65279;<?xml version="1.0" encoding="UTF-8" standalone="yes"?>
<Relationships xmlns="http://schemas.openxmlformats.org/package/2006/relationships">
  <Relationship Id="rId3" Type="http://schemas.openxmlformats.org/officeDocument/2006/relationships/slideLayout" Target="../slideLayouts/slideLayout29.xml" />
  <Relationship Id="rId7" Type="http://schemas.openxmlformats.org/officeDocument/2006/relationships/theme" Target="../theme/theme3.xml" />
  <Relationship Id="rId2" Type="http://schemas.openxmlformats.org/officeDocument/2006/relationships/slideLayout" Target="../slideLayouts/slideLayout28.xml" />
  <Relationship Id="rId1" Type="http://schemas.openxmlformats.org/officeDocument/2006/relationships/slideLayout" Target="../slideLayouts/slideLayout27.xml" />
  <Relationship Id="rId6" Type="http://schemas.openxmlformats.org/officeDocument/2006/relationships/slideLayout" Target="../slideLayouts/slideLayout32.xml" />
  <Relationship Id="rId5" Type="http://schemas.openxmlformats.org/officeDocument/2006/relationships/slideLayout" Target="../slideLayouts/slideLayout31.xml" />
  <Relationship Id="rId4" Type="http://schemas.openxmlformats.org/officeDocument/2006/relationships/slideLayout" Target="../slideLayouts/slideLayout30.xml" />
</Relationships>
</file>

<file path=ppt/slideMasters/_rels/slideMaster4.xml.rels>&#65279;<?xml version="1.0" encoding="UTF-8" standalone="yes"?>
<Relationships xmlns="http://schemas.openxmlformats.org/package/2006/relationships">
  <Relationship Id="rId8" Type="http://schemas.openxmlformats.org/officeDocument/2006/relationships/slideLayout" Target="../slideLayouts/slideLayout40.xml" />
  <Relationship Id="rId13" Type="http://schemas.openxmlformats.org/officeDocument/2006/relationships/slideLayout" Target="../slideLayouts/slideLayout45.xml" />
  <Relationship Id="rId3" Type="http://schemas.openxmlformats.org/officeDocument/2006/relationships/slideLayout" Target="../slideLayouts/slideLayout35.xml" />
  <Relationship Id="rId7" Type="http://schemas.openxmlformats.org/officeDocument/2006/relationships/slideLayout" Target="../slideLayouts/slideLayout39.xml" />
  <Relationship Id="rId12" Type="http://schemas.openxmlformats.org/officeDocument/2006/relationships/slideLayout" Target="../slideLayouts/slideLayout44.xml" />
  <Relationship Id="rId2" Type="http://schemas.openxmlformats.org/officeDocument/2006/relationships/slideLayout" Target="../slideLayouts/slideLayout34.xml" />
  <Relationship Id="rId16" Type="http://schemas.openxmlformats.org/officeDocument/2006/relationships/image" Target="../media/image1.png" />
  <Relationship Id="rId1" Type="http://schemas.openxmlformats.org/officeDocument/2006/relationships/slideLayout" Target="../slideLayouts/slideLayout33.xml" />
  <Relationship Id="rId6" Type="http://schemas.openxmlformats.org/officeDocument/2006/relationships/slideLayout" Target="../slideLayouts/slideLayout38.xml" />
  <Relationship Id="rId11" Type="http://schemas.openxmlformats.org/officeDocument/2006/relationships/slideLayout" Target="../slideLayouts/slideLayout43.xml" />
  <Relationship Id="rId5" Type="http://schemas.openxmlformats.org/officeDocument/2006/relationships/slideLayout" Target="../slideLayouts/slideLayout37.xml" />
  <Relationship Id="rId15" Type="http://schemas.openxmlformats.org/officeDocument/2006/relationships/theme" Target="../theme/theme4.xml" />
  <Relationship Id="rId10" Type="http://schemas.openxmlformats.org/officeDocument/2006/relationships/slideLayout" Target="../slideLayouts/slideLayout42.xml" />
  <Relationship Id="rId4" Type="http://schemas.openxmlformats.org/officeDocument/2006/relationships/slideLayout" Target="../slideLayouts/slideLayout36.xml" />
  <Relationship Id="rId9" Type="http://schemas.openxmlformats.org/officeDocument/2006/relationships/slideLayout" Target="../slideLayouts/slideLayout41.xml" />
  <Relationship Id="rId14" Type="http://schemas.openxmlformats.org/officeDocument/2006/relationships/slideLayout" Target="../slideLayouts/slideLayout46.xml" />
</Relationships>
</file>

<file path=ppt/slideMasters/_rels/slideMaster5.xml.rels>&#65279;<?xml version="1.0" encoding="UTF-8" standalone="yes"?>
<Relationships xmlns="http://schemas.openxmlformats.org/package/2006/relationships">
  <Relationship Id="rId8" Type="http://schemas.openxmlformats.org/officeDocument/2006/relationships/slideLayout" Target="../slideLayouts/slideLayout54.xml" />
  <Relationship Id="rId13" Type="http://schemas.openxmlformats.org/officeDocument/2006/relationships/slideLayout" Target="../slideLayouts/slideLayout59.xml" />
  <Relationship Id="rId3" Type="http://schemas.openxmlformats.org/officeDocument/2006/relationships/slideLayout" Target="../slideLayouts/slideLayout49.xml" />
  <Relationship Id="rId7" Type="http://schemas.openxmlformats.org/officeDocument/2006/relationships/slideLayout" Target="../slideLayouts/slideLayout53.xml" />
  <Relationship Id="rId12" Type="http://schemas.openxmlformats.org/officeDocument/2006/relationships/slideLayout" Target="../slideLayouts/slideLayout58.xml" />
  <Relationship Id="rId2" Type="http://schemas.openxmlformats.org/officeDocument/2006/relationships/slideLayout" Target="../slideLayouts/slideLayout48.xml" />
  <Relationship Id="rId16" Type="http://schemas.openxmlformats.org/officeDocument/2006/relationships/image" Target="../media/image1.png" />
  <Relationship Id="rId1" Type="http://schemas.openxmlformats.org/officeDocument/2006/relationships/slideLayout" Target="../slideLayouts/slideLayout47.xml" />
  <Relationship Id="rId6" Type="http://schemas.openxmlformats.org/officeDocument/2006/relationships/slideLayout" Target="../slideLayouts/slideLayout52.xml" />
  <Relationship Id="rId11" Type="http://schemas.openxmlformats.org/officeDocument/2006/relationships/slideLayout" Target="../slideLayouts/slideLayout57.xml" />
  <Relationship Id="rId5" Type="http://schemas.openxmlformats.org/officeDocument/2006/relationships/slideLayout" Target="../slideLayouts/slideLayout51.xml" />
  <Relationship Id="rId15" Type="http://schemas.openxmlformats.org/officeDocument/2006/relationships/theme" Target="../theme/theme5.xml" />
  <Relationship Id="rId10" Type="http://schemas.openxmlformats.org/officeDocument/2006/relationships/slideLayout" Target="../slideLayouts/slideLayout56.xml" />
  <Relationship Id="rId4" Type="http://schemas.openxmlformats.org/officeDocument/2006/relationships/slideLayout" Target="../slideLayouts/slideLayout50.xml" />
  <Relationship Id="rId9" Type="http://schemas.openxmlformats.org/officeDocument/2006/relationships/slideLayout" Target="../slideLayouts/slideLayout55.xml" />
  <Relationship Id="rId14" Type="http://schemas.openxmlformats.org/officeDocument/2006/relationships/slideLayout" Target="../slideLayouts/slideLayout60.xml" />
</Relationships>
</file>

<file path=ppt/slideMasters/_rels/slideMaster6.xml.rels>&#65279;<?xml version="1.0" encoding="UTF-8" standalone="yes"?>
<Relationships xmlns="http://schemas.openxmlformats.org/package/2006/relationships">
  <Relationship Id="rId8" Type="http://schemas.openxmlformats.org/officeDocument/2006/relationships/slideLayout" Target="../slideLayouts/slideLayout68.xml" />
  <Relationship Id="rId13" Type="http://schemas.openxmlformats.org/officeDocument/2006/relationships/slideLayout" Target="../slideLayouts/slideLayout73.xml" />
  <Relationship Id="rId18" Type="http://schemas.openxmlformats.org/officeDocument/2006/relationships/slideLayout" Target="../slideLayouts/slideLayout78.xml" />
  <Relationship Id="rId3" Type="http://schemas.openxmlformats.org/officeDocument/2006/relationships/slideLayout" Target="../slideLayouts/slideLayout63.xml" />
  <Relationship Id="rId21" Type="http://schemas.openxmlformats.org/officeDocument/2006/relationships/image" Target="../media/image1.png" />
  <Relationship Id="rId7" Type="http://schemas.openxmlformats.org/officeDocument/2006/relationships/slideLayout" Target="../slideLayouts/slideLayout67.xml" />
  <Relationship Id="rId12" Type="http://schemas.openxmlformats.org/officeDocument/2006/relationships/slideLayout" Target="../slideLayouts/slideLayout72.xml" />
  <Relationship Id="rId17" Type="http://schemas.openxmlformats.org/officeDocument/2006/relationships/slideLayout" Target="../slideLayouts/slideLayout77.xml" />
  <Relationship Id="rId2" Type="http://schemas.openxmlformats.org/officeDocument/2006/relationships/slideLayout" Target="../slideLayouts/slideLayout62.xml" />
  <Relationship Id="rId16" Type="http://schemas.openxmlformats.org/officeDocument/2006/relationships/slideLayout" Target="../slideLayouts/slideLayout76.xml" />
  <Relationship Id="rId20" Type="http://schemas.openxmlformats.org/officeDocument/2006/relationships/theme" Target="../theme/theme6.xml" />
  <Relationship Id="rId1" Type="http://schemas.openxmlformats.org/officeDocument/2006/relationships/slideLayout" Target="../slideLayouts/slideLayout61.xml" />
  <Relationship Id="rId6" Type="http://schemas.openxmlformats.org/officeDocument/2006/relationships/slideLayout" Target="../slideLayouts/slideLayout66.xml" />
  <Relationship Id="rId11" Type="http://schemas.openxmlformats.org/officeDocument/2006/relationships/slideLayout" Target="../slideLayouts/slideLayout71.xml" />
  <Relationship Id="rId5" Type="http://schemas.openxmlformats.org/officeDocument/2006/relationships/slideLayout" Target="../slideLayouts/slideLayout65.xml" />
  <Relationship Id="rId15" Type="http://schemas.openxmlformats.org/officeDocument/2006/relationships/slideLayout" Target="../slideLayouts/slideLayout75.xml" />
  <Relationship Id="rId10" Type="http://schemas.openxmlformats.org/officeDocument/2006/relationships/slideLayout" Target="../slideLayouts/slideLayout70.xml" />
  <Relationship Id="rId19" Type="http://schemas.openxmlformats.org/officeDocument/2006/relationships/slideLayout" Target="../slideLayouts/slideLayout79.xml" />
  <Relationship Id="rId4" Type="http://schemas.openxmlformats.org/officeDocument/2006/relationships/slideLayout" Target="../slideLayouts/slideLayout64.xml" />
  <Relationship Id="rId9" Type="http://schemas.openxmlformats.org/officeDocument/2006/relationships/slideLayout" Target="../slideLayouts/slideLayout69.xml" />
  <Relationship Id="rId14" Type="http://schemas.openxmlformats.org/officeDocument/2006/relationships/slideLayout" Target="../slideLayouts/slideLayout74.xml" />
</Relationships>
</file>

<file path=ppt/slideMasters/_rels/slideMaster7.xml.rels>&#65279;<?xml version="1.0" encoding="UTF-8" standalone="yes"?>
<Relationships xmlns="http://schemas.openxmlformats.org/package/2006/relationships">
  <Relationship Id="rId8" Type="http://schemas.openxmlformats.org/officeDocument/2006/relationships/slideLayout" Target="../slideLayouts/slideLayout87.xml" />
  <Relationship Id="rId13" Type="http://schemas.openxmlformats.org/officeDocument/2006/relationships/slideLayout" Target="../slideLayouts/slideLayout92.xml" />
  <Relationship Id="rId3" Type="http://schemas.openxmlformats.org/officeDocument/2006/relationships/slideLayout" Target="../slideLayouts/slideLayout82.xml" />
  <Relationship Id="rId7" Type="http://schemas.openxmlformats.org/officeDocument/2006/relationships/slideLayout" Target="../slideLayouts/slideLayout86.xml" />
  <Relationship Id="rId12" Type="http://schemas.openxmlformats.org/officeDocument/2006/relationships/slideLayout" Target="../slideLayouts/slideLayout91.xml" />
  <Relationship Id="rId2" Type="http://schemas.openxmlformats.org/officeDocument/2006/relationships/slideLayout" Target="../slideLayouts/slideLayout81.xml" />
  <Relationship Id="rId16" Type="http://schemas.openxmlformats.org/officeDocument/2006/relationships/image" Target="../media/image1.png" />
  <Relationship Id="rId1" Type="http://schemas.openxmlformats.org/officeDocument/2006/relationships/slideLayout" Target="../slideLayouts/slideLayout80.xml" />
  <Relationship Id="rId6" Type="http://schemas.openxmlformats.org/officeDocument/2006/relationships/slideLayout" Target="../slideLayouts/slideLayout85.xml" />
  <Relationship Id="rId11" Type="http://schemas.openxmlformats.org/officeDocument/2006/relationships/slideLayout" Target="../slideLayouts/slideLayout90.xml" />
  <Relationship Id="rId5" Type="http://schemas.openxmlformats.org/officeDocument/2006/relationships/slideLayout" Target="../slideLayouts/slideLayout84.xml" />
  <Relationship Id="rId15" Type="http://schemas.openxmlformats.org/officeDocument/2006/relationships/theme" Target="../theme/theme7.xml" />
  <Relationship Id="rId10" Type="http://schemas.openxmlformats.org/officeDocument/2006/relationships/slideLayout" Target="../slideLayouts/slideLayout89.xml" />
  <Relationship Id="rId4" Type="http://schemas.openxmlformats.org/officeDocument/2006/relationships/slideLayout" Target="../slideLayouts/slideLayout83.xml" />
  <Relationship Id="rId9" Type="http://schemas.openxmlformats.org/officeDocument/2006/relationships/slideLayout" Target="../slideLayouts/slideLayout88.xml" />
  <Relationship Id="rId14" Type="http://schemas.openxmlformats.org/officeDocument/2006/relationships/slideLayout" Target="../slideLayouts/slideLayout93.xml" />
</Relationships>
</file>

<file path=ppt/slideMasters/_rels/slideMaster8.xml.rels>&#65279;<?xml version="1.0" encoding="UTF-8" standalone="yes"?>
<Relationships xmlns="http://schemas.openxmlformats.org/package/2006/relationships">
  <Relationship Id="rId8" Type="http://schemas.openxmlformats.org/officeDocument/2006/relationships/slideLayout" Target="../slideLayouts/slideLayout101.xml" />
  <Relationship Id="rId13" Type="http://schemas.openxmlformats.org/officeDocument/2006/relationships/slideLayout" Target="../slideLayouts/slideLayout106.xml" />
  <Relationship Id="rId3" Type="http://schemas.openxmlformats.org/officeDocument/2006/relationships/slideLayout" Target="../slideLayouts/slideLayout96.xml" />
  <Relationship Id="rId7" Type="http://schemas.openxmlformats.org/officeDocument/2006/relationships/slideLayout" Target="../slideLayouts/slideLayout100.xml" />
  <Relationship Id="rId12" Type="http://schemas.openxmlformats.org/officeDocument/2006/relationships/slideLayout" Target="../slideLayouts/slideLayout105.xml" />
  <Relationship Id="rId17" Type="http://schemas.openxmlformats.org/officeDocument/2006/relationships/image" Target="../media/image1.png" />
  <Relationship Id="rId2" Type="http://schemas.openxmlformats.org/officeDocument/2006/relationships/slideLayout" Target="../slideLayouts/slideLayout95.xml" />
  <Relationship Id="rId16" Type="http://schemas.openxmlformats.org/officeDocument/2006/relationships/theme" Target="../theme/theme8.xml" />
  <Relationship Id="rId1" Type="http://schemas.openxmlformats.org/officeDocument/2006/relationships/slideLayout" Target="../slideLayouts/slideLayout94.xml" />
  <Relationship Id="rId6" Type="http://schemas.openxmlformats.org/officeDocument/2006/relationships/slideLayout" Target="../slideLayouts/slideLayout99.xml" />
  <Relationship Id="rId11" Type="http://schemas.openxmlformats.org/officeDocument/2006/relationships/slideLayout" Target="../slideLayouts/slideLayout104.xml" />
  <Relationship Id="rId5" Type="http://schemas.openxmlformats.org/officeDocument/2006/relationships/slideLayout" Target="../slideLayouts/slideLayout98.xml" />
  <Relationship Id="rId15" Type="http://schemas.openxmlformats.org/officeDocument/2006/relationships/slideLayout" Target="../slideLayouts/slideLayout108.xml" />
  <Relationship Id="rId10" Type="http://schemas.openxmlformats.org/officeDocument/2006/relationships/slideLayout" Target="../slideLayouts/slideLayout103.xml" />
  <Relationship Id="rId4" Type="http://schemas.openxmlformats.org/officeDocument/2006/relationships/slideLayout" Target="../slideLayouts/slideLayout97.xml" />
  <Relationship Id="rId9" Type="http://schemas.openxmlformats.org/officeDocument/2006/relationships/slideLayout" Target="../slideLayouts/slideLayout102.xml" />
  <Relationship Id="rId14" Type="http://schemas.openxmlformats.org/officeDocument/2006/relationships/slideLayout" Target="../slideLayouts/slideLayout107.xml" />
</Relationships>
</file>

<file path=ppt/slideMasters/_rels/slideMaster9.xml.rels>&#65279;<?xml version="1.0" encoding="UTF-8" standalone="yes"?>
<Relationships xmlns="http://schemas.openxmlformats.org/package/2006/relationships">
  <Relationship Id="rId8" Type="http://schemas.openxmlformats.org/officeDocument/2006/relationships/theme" Target="../theme/theme9.xml" />
  <Relationship Id="rId3" Type="http://schemas.openxmlformats.org/officeDocument/2006/relationships/slideLayout" Target="../slideLayouts/slideLayout111.xml" />
  <Relationship Id="rId7" Type="http://schemas.openxmlformats.org/officeDocument/2006/relationships/slideLayout" Target="../slideLayouts/slideLayout115.xml" />
  <Relationship Id="rId2" Type="http://schemas.openxmlformats.org/officeDocument/2006/relationships/slideLayout" Target="../slideLayouts/slideLayout110.xml" />
  <Relationship Id="rId1" Type="http://schemas.openxmlformats.org/officeDocument/2006/relationships/slideLayout" Target="../slideLayouts/slideLayout109.xml" />
  <Relationship Id="rId6" Type="http://schemas.openxmlformats.org/officeDocument/2006/relationships/slideLayout" Target="../slideLayouts/slideLayout114.xml" />
  <Relationship Id="rId5" Type="http://schemas.openxmlformats.org/officeDocument/2006/relationships/slideLayout" Target="../slideLayouts/slideLayout113.xml" />
  <Relationship Id="rId4" Type="http://schemas.openxmlformats.org/officeDocument/2006/relationships/slideLayout" Target="../slideLayouts/slideLayout112.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pic>
        <p:nvPicPr>
          <p:cNvPr id="7" name="Picture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Tree>
    <p:extLst>
      <p:ext uri="{BB962C8B-B14F-4D97-AF65-F5344CB8AC3E}">
        <p14:creationId xmlns:p14="http://schemas.microsoft.com/office/powerpoint/2010/main" val="36736556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687" r:id="rId15"/>
    <p:sldLayoutId id="2147483658" r:id="rId16"/>
    <p:sldLayoutId id="2147483671" r:id="rId17"/>
    <p:sldLayoutId id="2147483659" r:id="rId18"/>
    <p:sldLayoutId id="2147483672" r:id="rId19"/>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4345703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8926350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8206395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pic>
        <p:nvPicPr>
          <p:cNvPr id="7" name="Picture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Tree>
    <p:extLst>
      <p:ext uri="{BB962C8B-B14F-4D97-AF65-F5344CB8AC3E}">
        <p14:creationId xmlns:p14="http://schemas.microsoft.com/office/powerpoint/2010/main" val="388808608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246"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2062602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5750508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723" r:id="rId15"/>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8115365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95.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notesSlide" Target="../notesSlides/notesSlide10.xml" />
  <Relationship Id="rId1" Type="http://schemas.openxmlformats.org/officeDocument/2006/relationships/slideLayout" Target="../slideLayouts/slideLayout68.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11.xml" />
  <Relationship Id="rId1" Type="http://schemas.openxmlformats.org/officeDocument/2006/relationships/slideLayout" Target="../slideLayouts/slideLayout68.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12.xml" />
  <Relationship Id="rId1" Type="http://schemas.openxmlformats.org/officeDocument/2006/relationships/slideLayout" Target="../slideLayouts/slideLayout68.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13.xml" />
  <Relationship Id="rId1" Type="http://schemas.openxmlformats.org/officeDocument/2006/relationships/slideLayout" Target="../slideLayouts/slideLayout68.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14.xml" />
  <Relationship Id="rId1" Type="http://schemas.openxmlformats.org/officeDocument/2006/relationships/slideLayout" Target="../slideLayouts/slideLayout68.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notesSlide" Target="../notesSlides/notesSlide15.xml" />
  <Relationship Id="rId1" Type="http://schemas.openxmlformats.org/officeDocument/2006/relationships/slideLayout" Target="../slideLayouts/slideLayout68.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15.png" />
  <Relationship Id="rId2" Type="http://schemas.openxmlformats.org/officeDocument/2006/relationships/notesSlide" Target="../notesSlides/notesSlide16.xml" />
  <Relationship Id="rId1" Type="http://schemas.openxmlformats.org/officeDocument/2006/relationships/slideLayout" Target="../slideLayouts/slideLayout68.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12.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11.xml" />
</Relationships>
</file>

<file path=ppt/slides/_rels/slide19.xml.rels>&#65279;<?xml version="1.0" encoding="UTF-8" standalone="yes"?>
<Relationships xmlns="http://schemas.openxmlformats.org/package/2006/relationships">
  <Relationship Id="rId3" Type="http://schemas.openxmlformats.org/officeDocument/2006/relationships/hyperlink" Target="https://go.usa.gov/xPMqx" TargetMode="External" />
  <Relationship Id="rId2" Type="http://schemas.openxmlformats.org/officeDocument/2006/relationships/notesSlide" Target="../notesSlides/notesSlide19.xml" />
  <Relationship Id="rId1" Type="http://schemas.openxmlformats.org/officeDocument/2006/relationships/slideLayout" Target="../slideLayouts/slideLayout10.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12.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10.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21.xml" />
  <Relationship Id="rId1" Type="http://schemas.openxmlformats.org/officeDocument/2006/relationships/slideLayout" Target="../slideLayouts/slideLayout3.xml" />
  <Relationship Id="rId4" Type="http://schemas.openxmlformats.org/officeDocument/2006/relationships/image" Target="../media/image17.png"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40.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35.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35.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35.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51.xml" />
</Relationships>
</file>

<file path=ppt/slides/_rels/slide27.xml.rels>&#65279;<?xml version="1.0" encoding="UTF-8" standalone="yes"?>
<Relationships xmlns="http://schemas.openxmlformats.org/package/2006/relationships">
  <Relationship Id="rId3" Type="http://schemas.openxmlformats.org/officeDocument/2006/relationships/image" Target="../media/image18.png" />
  <Relationship Id="rId2" Type="http://schemas.openxmlformats.org/officeDocument/2006/relationships/notesSlide" Target="../notesSlides/notesSlide27.xml" />
  <Relationship Id="rId1" Type="http://schemas.openxmlformats.org/officeDocument/2006/relationships/slideLayout" Target="../slideLayouts/slideLayout15.xml" />
  <Relationship Id="rId5" Type="http://schemas.openxmlformats.org/officeDocument/2006/relationships/hyperlink" Target="http://www.uspto.gov/patents-application-process/patent-trial-and-appeal-board/decisions" TargetMode="External" />
  <Relationship Id="rId4" Type="http://schemas.openxmlformats.org/officeDocument/2006/relationships/image" Target="../media/image16.png" />
</Relationships>
</file>

<file path=ppt/slides/_rels/slide28.xml.rels>&#65279;<?xml version="1.0" encoding="UTF-8" standalone="yes"?>
<Relationships xmlns="http://schemas.openxmlformats.org/package/2006/relationships">
  <Relationship Id="rId3" Type="http://schemas.openxmlformats.org/officeDocument/2006/relationships/hyperlink" Target="http://www.uspto.gov/patents-application-process/patent-trial-and-appeal-board/precedential-informative-decisions" TargetMode="External" />
  <Relationship Id="rId2" Type="http://schemas.openxmlformats.org/officeDocument/2006/relationships/notesSlide" Target="../notesSlides/notesSlide28.xml" />
  <Relationship Id="rId1" Type="http://schemas.openxmlformats.org/officeDocument/2006/relationships/slideLayout" Target="../slideLayouts/slideLayout10.xml" />
  <Relationship Id="rId4" Type="http://schemas.openxmlformats.org/officeDocument/2006/relationships/image" Target="../media/image19.png"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53.xml" />
</Relationships>
</file>

<file path=ppt/slides/_rels/slide3.xml.rels>&#65279;<?xml version="1.0" encoding="UTF-8" standalone="yes"?>
<Relationships xmlns="http://schemas.openxmlformats.org/package/2006/relationships">
  <Relationship Id="rId3" Type="http://schemas.openxmlformats.org/officeDocument/2006/relationships/chart" Target="../charts/chart1.xml" />
  <Relationship Id="rId2" Type="http://schemas.openxmlformats.org/officeDocument/2006/relationships/notesSlide" Target="../notesSlides/notesSlide3.xml" />
  <Relationship Id="rId1" Type="http://schemas.openxmlformats.org/officeDocument/2006/relationships/slideLayout" Target="../slideLayouts/slideLayout68.xml" />
  <Relationship Id="rId4" Type="http://schemas.openxmlformats.org/officeDocument/2006/relationships/chart" Target="../charts/chart2.xml"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54.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3.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35.xml"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33.xml" />
  <Relationship Id="rId1" Type="http://schemas.openxmlformats.org/officeDocument/2006/relationships/slideLayout" Target="../slideLayouts/slideLayout36.xml"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34.xml"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35.xml" />
  <Relationship Id="rId1" Type="http://schemas.openxmlformats.org/officeDocument/2006/relationships/slideLayout" Target="../slideLayouts/slideLayout10.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6.xml" />
  <Relationship Id="rId1" Type="http://schemas.openxmlformats.org/officeDocument/2006/relationships/slideLayout" Target="../slideLayouts/slideLayout37.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37.xml" />
  <Relationship Id="rId1" Type="http://schemas.openxmlformats.org/officeDocument/2006/relationships/slideLayout" Target="../slideLayouts/slideLayout35.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38.xml" />
  <Relationship Id="rId1" Type="http://schemas.openxmlformats.org/officeDocument/2006/relationships/slideLayout" Target="../slideLayouts/slideLayout35.xml" />
</Relationships>
</file>

<file path=ppt/slides/_rels/slide39.xml.rels>&#65279;<?xml version="1.0" encoding="UTF-8" standalone="yes"?>
<Relationships xmlns="http://schemas.openxmlformats.org/package/2006/relationships">
  <Relationship Id="rId2" Type="http://schemas.openxmlformats.org/officeDocument/2006/relationships/notesSlide" Target="../notesSlides/notesSlide39.xml" />
  <Relationship Id="rId1" Type="http://schemas.openxmlformats.org/officeDocument/2006/relationships/slideLayout" Target="../slideLayouts/slideLayout1.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4.xml" />
  <Relationship Id="rId1" Type="http://schemas.openxmlformats.org/officeDocument/2006/relationships/slideLayout" Target="../slideLayouts/slideLayout68.xml" />
  <Relationship Id="rId4" Type="http://schemas.openxmlformats.org/officeDocument/2006/relationships/image" Target="../media/image7.png"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40.xml" />
  <Relationship Id="rId1" Type="http://schemas.openxmlformats.org/officeDocument/2006/relationships/slideLayout" Target="../slideLayouts/slideLayout1.xml" />
</Relationships>
</file>

<file path=ppt/slides/_rels/slide41.xml.rels>&#65279;<?xml version="1.0" encoding="UTF-8" standalone="yes"?>
<Relationships xmlns="http://schemas.openxmlformats.org/package/2006/relationships">
  <Relationship Id="rId2" Type="http://schemas.openxmlformats.org/officeDocument/2006/relationships/notesSlide" Target="../notesSlides/notesSlide41.xml" />
  <Relationship Id="rId1" Type="http://schemas.openxmlformats.org/officeDocument/2006/relationships/slideLayout" Target="../slideLayouts/slideLayout1.xml" />
</Relationships>
</file>

<file path=ppt/slides/_rels/slide42.xml.rels>&#65279;<?xml version="1.0" encoding="UTF-8" standalone="yes"?>
<Relationships xmlns="http://schemas.openxmlformats.org/package/2006/relationships">
  <Relationship Id="rId2" Type="http://schemas.openxmlformats.org/officeDocument/2006/relationships/notesSlide" Target="../notesSlides/notesSlide42.xml" />
  <Relationship Id="rId1" Type="http://schemas.openxmlformats.org/officeDocument/2006/relationships/slideLayout" Target="../slideLayouts/slideLayout1.xml" />
</Relationships>
</file>

<file path=ppt/slides/_rels/slide43.xml.rels>&#65279;<?xml version="1.0" encoding="UTF-8" standalone="yes"?>
<Relationships xmlns="http://schemas.openxmlformats.org/package/2006/relationships">
  <Relationship Id="rId2" Type="http://schemas.openxmlformats.org/officeDocument/2006/relationships/notesSlide" Target="../notesSlides/notesSlide43.xml" />
  <Relationship Id="rId1" Type="http://schemas.openxmlformats.org/officeDocument/2006/relationships/slideLayout" Target="../slideLayouts/slideLayout1.xml" />
</Relationships>
</file>

<file path=ppt/slides/_rels/slide44.xml.rels>&#65279;<?xml version="1.0" encoding="UTF-8" standalone="yes"?>
<Relationships xmlns="http://schemas.openxmlformats.org/package/2006/relationships">
  <Relationship Id="rId2" Type="http://schemas.openxmlformats.org/officeDocument/2006/relationships/notesSlide" Target="../notesSlides/notesSlide44.xml" />
  <Relationship Id="rId1" Type="http://schemas.openxmlformats.org/officeDocument/2006/relationships/slideLayout" Target="../slideLayouts/slideLayout35.xml" />
</Relationships>
</file>

<file path=ppt/slides/_rels/slide45.xml.rels>&#65279;<?xml version="1.0" encoding="UTF-8" standalone="yes"?>
<Relationships xmlns="http://schemas.openxmlformats.org/package/2006/relationships">
  <Relationship Id="rId2" Type="http://schemas.openxmlformats.org/officeDocument/2006/relationships/notesSlide" Target="../notesSlides/notesSlide45.xml" />
  <Relationship Id="rId1" Type="http://schemas.openxmlformats.org/officeDocument/2006/relationships/slideLayout" Target="../slideLayouts/slideLayout35.xml" />
</Relationships>
</file>

<file path=ppt/slides/_rels/slide46.xml.rels>&#65279;<?xml version="1.0" encoding="UTF-8" standalone="yes"?>
<Relationships xmlns="http://schemas.openxmlformats.org/package/2006/relationships">
  <Relationship Id="rId2" Type="http://schemas.openxmlformats.org/officeDocument/2006/relationships/notesSlide" Target="../notesSlides/notesSlide46.xml" />
  <Relationship Id="rId1" Type="http://schemas.openxmlformats.org/officeDocument/2006/relationships/slideLayout" Target="../slideLayouts/slideLayout12.xml" />
</Relationships>
</file>

<file path=ppt/slides/_rels/slide47.xml.rels>&#65279;<?xml version="1.0" encoding="UTF-8" standalone="yes"?>
<Relationships xmlns="http://schemas.openxmlformats.org/package/2006/relationships">
  <Relationship Id="rId2" Type="http://schemas.openxmlformats.org/officeDocument/2006/relationships/notesSlide" Target="../notesSlides/notesSlide47.xml" />
  <Relationship Id="rId1" Type="http://schemas.openxmlformats.org/officeDocument/2006/relationships/slideLayout" Target="../slideLayouts/slideLayout11.xml" />
</Relationships>
</file>

<file path=ppt/slides/_rels/slide48.xml.rels>&#65279;<?xml version="1.0" encoding="UTF-8" standalone="yes"?>
<Relationships xmlns="http://schemas.openxmlformats.org/package/2006/relationships">
  <Relationship Id="rId3" Type="http://schemas.openxmlformats.org/officeDocument/2006/relationships/hyperlink" Target="https://go.usa.gov/xEXS2" TargetMode="External" />
  <Relationship Id="rId2" Type="http://schemas.openxmlformats.org/officeDocument/2006/relationships/notesSlide" Target="../notesSlides/notesSlide48.xml" />
  <Relationship Id="rId1" Type="http://schemas.openxmlformats.org/officeDocument/2006/relationships/slideLayout" Target="../slideLayouts/slideLayout10.xml" />
</Relationships>
</file>

<file path=ppt/slides/_rels/slide49.xml.rels>&#65279;<?xml version="1.0" encoding="UTF-8" standalone="yes"?>
<Relationships xmlns="http://schemas.openxmlformats.org/package/2006/relationships">
  <Relationship Id="rId2" Type="http://schemas.openxmlformats.org/officeDocument/2006/relationships/notesSlide" Target="../notesSlides/notesSlide49.xml" />
  <Relationship Id="rId1" Type="http://schemas.openxmlformats.org/officeDocument/2006/relationships/slideLayout" Target="../slideLayouts/slideLayout10.xml" />
</Relationships>
</file>

<file path=ppt/slides/_rels/slide5.xml.rels>&#65279;<?xml version="1.0" encoding="UTF-8" standalone="yes"?>
<Relationships xmlns="http://schemas.openxmlformats.org/package/2006/relationships">
  <Relationship Id="rId3" Type="http://schemas.openxmlformats.org/officeDocument/2006/relationships/chart" Target="../charts/chart3.xml" />
  <Relationship Id="rId2" Type="http://schemas.openxmlformats.org/officeDocument/2006/relationships/notesSlide" Target="../notesSlides/notesSlide5.xml" />
  <Relationship Id="rId1" Type="http://schemas.openxmlformats.org/officeDocument/2006/relationships/slideLayout" Target="../slideLayouts/slideLayout68.xml" />
</Relationships>
</file>

<file path=ppt/slides/_rels/slide50.xml.rels>&#65279;<?xml version="1.0" encoding="UTF-8" standalone="yes"?>
<Relationships xmlns="http://schemas.openxmlformats.org/package/2006/relationships">
  <Relationship Id="rId2" Type="http://schemas.openxmlformats.org/officeDocument/2006/relationships/notesSlide" Target="../notesSlides/notesSlide50.xml" />
  <Relationship Id="rId1" Type="http://schemas.openxmlformats.org/officeDocument/2006/relationships/slideLayout" Target="../slideLayouts/slideLayout10.xml" />
</Relationships>
</file>

<file path=ppt/slides/_rels/slide51.xml.rels>&#65279;<?xml version="1.0" encoding="UTF-8" standalone="yes"?>
<Relationships xmlns="http://schemas.openxmlformats.org/package/2006/relationships">
  <Relationship Id="rId2" Type="http://schemas.openxmlformats.org/officeDocument/2006/relationships/notesSlide" Target="../notesSlides/notesSlide51.xml" />
  <Relationship Id="rId1" Type="http://schemas.openxmlformats.org/officeDocument/2006/relationships/slideLayout" Target="../slideLayouts/slideLayout10.xml" />
</Relationships>
</file>

<file path=ppt/slides/_rels/slide52.xml.rels>&#65279;<?xml version="1.0" encoding="UTF-8" standalone="yes"?>
<Relationships xmlns="http://schemas.openxmlformats.org/package/2006/relationships">
  <Relationship Id="rId3" Type="http://schemas.openxmlformats.org/officeDocument/2006/relationships/image" Target="../media/image20.png" />
  <Relationship Id="rId2" Type="http://schemas.openxmlformats.org/officeDocument/2006/relationships/notesSlide" Target="../notesSlides/notesSlide52.xml" />
  <Relationship Id="rId1" Type="http://schemas.openxmlformats.org/officeDocument/2006/relationships/slideLayout" Target="../slideLayouts/slideLayout15.xml" />
</Relationships>
</file>

<file path=ppt/slides/_rels/slide53.xml.rels>&#65279;<?xml version="1.0" encoding="UTF-8" standalone="yes"?>
<Relationships xmlns="http://schemas.openxmlformats.org/package/2006/relationships">
  <Relationship Id="rId3" Type="http://schemas.openxmlformats.org/officeDocument/2006/relationships/image" Target="../media/image21.png" />
  <Relationship Id="rId2" Type="http://schemas.openxmlformats.org/officeDocument/2006/relationships/notesSlide" Target="../notesSlides/notesSlide53.xml" />
  <Relationship Id="rId1" Type="http://schemas.openxmlformats.org/officeDocument/2006/relationships/slideLayout" Target="../slideLayouts/slideLayout15.xml" />
</Relationships>
</file>

<file path=ppt/slides/_rels/slide54.xml.rels>&#65279;<?xml version="1.0" encoding="UTF-8" standalone="yes"?>
<Relationships xmlns="http://schemas.openxmlformats.org/package/2006/relationships">
  <Relationship Id="rId2" Type="http://schemas.openxmlformats.org/officeDocument/2006/relationships/notesSlide" Target="../notesSlides/notesSlide54.xml" />
  <Relationship Id="rId1" Type="http://schemas.openxmlformats.org/officeDocument/2006/relationships/slideLayout" Target="../slideLayouts/slideLayout10.xml" />
</Relationships>
</file>

<file path=ppt/slides/_rels/slide55.xml.rels>&#65279;<?xml version="1.0" encoding="UTF-8" standalone="yes"?>
<Relationships xmlns="http://schemas.openxmlformats.org/package/2006/relationships">
  <Relationship Id="rId2" Type="http://schemas.openxmlformats.org/officeDocument/2006/relationships/notesSlide" Target="../notesSlides/notesSlide55.xml" />
  <Relationship Id="rId1" Type="http://schemas.openxmlformats.org/officeDocument/2006/relationships/slideLayout" Target="../slideLayouts/slideLayout10.xml" />
</Relationships>
</file>

<file path=ppt/slides/_rels/slide56.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56.xml" />
  <Relationship Id="rId1" Type="http://schemas.openxmlformats.org/officeDocument/2006/relationships/slideLayout" Target="../slideLayouts/slideLayout15.xml" />
  <Relationship Id="rId5" Type="http://schemas.openxmlformats.org/officeDocument/2006/relationships/image" Target="../media/image22.png" />
  <Relationship Id="rId4" Type="http://schemas.openxmlformats.org/officeDocument/2006/relationships/hyperlink" Target="https://www.uspto.gov/patents-application-process/patent-trial-and-appeal-board/new-pilot-program-concerning-motions" TargetMode="External" />
</Relationships>
</file>

<file path=ppt/slides/_rels/slide57.xml.rels>&#65279;<?xml version="1.0" encoding="UTF-8" standalone="yes"?>
<Relationships xmlns="http://schemas.openxmlformats.org/package/2006/relationships">
  <Relationship Id="rId2" Type="http://schemas.openxmlformats.org/officeDocument/2006/relationships/notesSlide" Target="../notesSlides/notesSlide57.xml" />
  <Relationship Id="rId1" Type="http://schemas.openxmlformats.org/officeDocument/2006/relationships/slideLayout" Target="../slideLayouts/slideLayout12.xml" />
</Relationships>
</file>

<file path=ppt/slides/_rels/slide58.xml.rels>&#65279;<?xml version="1.0" encoding="UTF-8" standalone="yes"?>
<Relationships xmlns="http://schemas.openxmlformats.org/package/2006/relationships">
  <Relationship Id="rId2" Type="http://schemas.openxmlformats.org/officeDocument/2006/relationships/notesSlide" Target="../notesSlides/notesSlide58.xml" />
  <Relationship Id="rId1" Type="http://schemas.openxmlformats.org/officeDocument/2006/relationships/slideLayout" Target="../slideLayouts/slideLayout10.xml" />
</Relationships>
</file>

<file path=ppt/slides/_rels/slide59.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59.xml" />
  <Relationship Id="rId1" Type="http://schemas.openxmlformats.org/officeDocument/2006/relationships/slideLayout" Target="../slideLayouts/slideLayout15.xml" />
  <Relationship Id="rId5" Type="http://schemas.openxmlformats.org/officeDocument/2006/relationships/image" Target="../media/image23.png" />
  <Relationship Id="rId4" Type="http://schemas.openxmlformats.org/officeDocument/2006/relationships/hyperlink" Target="https://www.uspto.gov/patents-application-process/patent-trial-and-appeal-board/notice-regarding-options-amendments" TargetMode="External" />
</Relationships>
</file>

<file path=ppt/slides/_rels/slide6.xml.rels>&#65279;<?xml version="1.0" encoding="UTF-8" standalone="yes"?>
<Relationships xmlns="http://schemas.openxmlformats.org/package/2006/relationships">
  <Relationship Id="rId3" Type="http://schemas.openxmlformats.org/officeDocument/2006/relationships/chart" Target="../charts/chart4.xml" />
  <Relationship Id="rId2" Type="http://schemas.openxmlformats.org/officeDocument/2006/relationships/notesSlide" Target="../notesSlides/notesSlide6.xml" />
  <Relationship Id="rId1" Type="http://schemas.openxmlformats.org/officeDocument/2006/relationships/slideLayout" Target="../slideLayouts/slideLayout68.xml" />
</Relationships>
</file>

<file path=ppt/slides/_rels/slide60.xml.rels>&#65279;<?xml version="1.0" encoding="UTF-8" standalone="yes"?>
<Relationships xmlns="http://schemas.openxmlformats.org/package/2006/relationships">
  <Relationship Id="rId2" Type="http://schemas.openxmlformats.org/officeDocument/2006/relationships/notesSlide" Target="../notesSlides/notesSlide60.xml" />
  <Relationship Id="rId1" Type="http://schemas.openxmlformats.org/officeDocument/2006/relationships/slideLayout" Target="../slideLayouts/slideLayout12.xml" />
</Relationships>
</file>

<file path=ppt/slides/_rels/slide61.xml.rels>&#65279;<?xml version="1.0" encoding="UTF-8" standalone="yes"?>
<Relationships xmlns="http://schemas.openxmlformats.org/package/2006/relationships">
  <Relationship Id="rId2" Type="http://schemas.openxmlformats.org/officeDocument/2006/relationships/notesSlide" Target="../notesSlides/notesSlide61.xml" />
  <Relationship Id="rId1" Type="http://schemas.openxmlformats.org/officeDocument/2006/relationships/slideLayout" Target="../slideLayouts/slideLayout10.xml" />
</Relationships>
</file>

<file path=ppt/slides/_rels/slide62.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notesSlide" Target="../notesSlides/notesSlide62.xml" />
  <Relationship Id="rId1" Type="http://schemas.openxmlformats.org/officeDocument/2006/relationships/slideLayout" Target="../slideLayouts/slideLayout15.xml" />
  <Relationship Id="rId5" Type="http://schemas.openxmlformats.org/officeDocument/2006/relationships/hyperlink" Target="http://www.uspto.gov/patents-application-process/patent-trial-and-appeal-board/trial-practice-guide-july-2019-update" TargetMode="External" />
  <Relationship Id="rId4" Type="http://schemas.openxmlformats.org/officeDocument/2006/relationships/image" Target="../media/image16.png" />
</Relationships>
</file>

<file path=ppt/slides/_rels/slide63.xml.rels>&#65279;<?xml version="1.0" encoding="UTF-8" standalone="yes"?>
<Relationships xmlns="http://schemas.openxmlformats.org/package/2006/relationships">
  <Relationship Id="rId2" Type="http://schemas.openxmlformats.org/officeDocument/2006/relationships/notesSlide" Target="../notesSlides/notesSlide63.xml" />
  <Relationship Id="rId1" Type="http://schemas.openxmlformats.org/officeDocument/2006/relationships/slideLayout" Target="../slideLayouts/slideLayout12.xml" />
</Relationships>
</file>

<file path=ppt/slides/_rels/slide64.xml.rels>&#65279;<?xml version="1.0" encoding="UTF-8" standalone="yes"?>
<Relationships xmlns="http://schemas.openxmlformats.org/package/2006/relationships">
  <Relationship Id="rId2" Type="http://schemas.openxmlformats.org/officeDocument/2006/relationships/notesSlide" Target="../notesSlides/notesSlide64.xml" />
  <Relationship Id="rId1" Type="http://schemas.openxmlformats.org/officeDocument/2006/relationships/slideLayout" Target="../slideLayouts/slideLayout83.xml" />
</Relationships>
</file>

<file path=ppt/slides/_rels/slide65.xml.rels>&#65279;<?xml version="1.0" encoding="UTF-8" standalone="yes"?>
<Relationships xmlns="http://schemas.openxmlformats.org/package/2006/relationships">
  <Relationship Id="rId2" Type="http://schemas.openxmlformats.org/officeDocument/2006/relationships/notesSlide" Target="../notesSlides/notesSlide65.xml" />
  <Relationship Id="rId1" Type="http://schemas.openxmlformats.org/officeDocument/2006/relationships/slideLayout" Target="../slideLayouts/slideLayout21.xml" />
</Relationships>
</file>

<file path=ppt/slides/_rels/slide7.xml.rels>&#65279;<?xml version="1.0" encoding="UTF-8" standalone="yes"?>
<Relationships xmlns="http://schemas.openxmlformats.org/package/2006/relationships">
  <Relationship Id="rId3" Type="http://schemas.openxmlformats.org/officeDocument/2006/relationships/chart" Target="../charts/chart5.xml" />
  <Relationship Id="rId2" Type="http://schemas.openxmlformats.org/officeDocument/2006/relationships/notesSlide" Target="../notesSlides/notesSlide7.xml" />
  <Relationship Id="rId1" Type="http://schemas.openxmlformats.org/officeDocument/2006/relationships/slideLayout" Target="../slideLayouts/slideLayout68.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1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9.xml" />
  <Relationship Id="rId1" Type="http://schemas.openxmlformats.org/officeDocument/2006/relationships/slideLayout" Target="../slideLayouts/slideLayout68.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normAutofit fontScale="90000"/>
          </a:bodyPr>
          <a:lstStyle/>
          <a:p>
            <a:r>
              <a:rPr lang="en-US" dirty="0" smtClean="0"/>
              <a:t>Patent Trial and Appeal Board update</a:t>
            </a:r>
            <a:endParaRPr lang="en-US" dirty="0"/>
          </a:p>
        </p:txBody>
      </p:sp>
      <p:sp>
        <p:nvSpPr>
          <p:cNvPr id="7" name="Subtitle 2"/>
          <p:cNvSpPr>
            <a:spLocks noGrp="1"/>
          </p:cNvSpPr>
          <p:nvPr>
            <p:ph type="subTitle" idx="1"/>
          </p:nvPr>
        </p:nvSpPr>
        <p:spPr/>
        <p:txBody>
          <a:bodyPr>
            <a:normAutofit fontScale="77500" lnSpcReduction="20000"/>
          </a:bodyPr>
          <a:lstStyle/>
          <a:p>
            <a:r>
              <a:rPr lang="en-US" sz="2900" dirty="0" smtClean="0"/>
              <a:t>Scott R. </a:t>
            </a:r>
            <a:r>
              <a:rPr lang="en-US" sz="2900" dirty="0" err="1" smtClean="0"/>
              <a:t>Boalick</a:t>
            </a:r>
            <a:r>
              <a:rPr lang="en-US" sz="2900" dirty="0" smtClean="0"/>
              <a:t>, chief administrative patent </a:t>
            </a:r>
            <a:r>
              <a:rPr lang="en-US" sz="2900" dirty="0"/>
              <a:t>j</a:t>
            </a:r>
            <a:r>
              <a:rPr lang="en-US" sz="2900" dirty="0" smtClean="0"/>
              <a:t>udge</a:t>
            </a:r>
          </a:p>
          <a:p>
            <a:r>
              <a:rPr lang="en-US" sz="2900" dirty="0" smtClean="0"/>
              <a:t>November 14, 2019 </a:t>
            </a:r>
          </a:p>
          <a:p>
            <a:r>
              <a:rPr lang="en-US" sz="2900" dirty="0"/>
              <a:t>Thought Leader Summit</a:t>
            </a:r>
            <a:r>
              <a:rPr lang="en-US" dirty="0"/>
              <a:t/>
            </a:r>
            <a:br>
              <a:rPr lang="en-US" dirty="0"/>
            </a:br>
            <a:endParaRPr lang="en-US" dirty="0"/>
          </a:p>
        </p:txBody>
      </p:sp>
    </p:spTree>
    <p:extLst>
      <p:ext uri="{BB962C8B-B14F-4D97-AF65-F5344CB8AC3E}">
        <p14:creationId xmlns:p14="http://schemas.microsoft.com/office/powerpoint/2010/main" val="2039618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000" dirty="0" smtClean="0"/>
              <a:t>Petitions filed by technology in FY19</a:t>
            </a:r>
            <a:br>
              <a:rPr lang="en-US" sz="2000" dirty="0" smtClean="0"/>
            </a:br>
            <a:r>
              <a:rPr lang="en-US" sz="2000" dirty="0" smtClean="0"/>
              <a:t>(FY19: Oct. 1, 2018 – Sept. 30, 2019)</a:t>
            </a:r>
            <a:br>
              <a:rPr lang="en-US" sz="2000" dirty="0" smtClean="0"/>
            </a:br>
            <a:endParaRPr lang="en-US" sz="2000" dirty="0"/>
          </a:p>
        </p:txBody>
      </p:sp>
      <p:sp>
        <p:nvSpPr>
          <p:cNvPr id="3" name="Slide Number Placeholder 2"/>
          <p:cNvSpPr>
            <a:spLocks noGrp="1"/>
          </p:cNvSpPr>
          <p:nvPr>
            <p:ph type="sldNum" sz="quarter" idx="10"/>
          </p:nvPr>
        </p:nvSpPr>
        <p:spPr/>
        <p:txBody>
          <a:bodyPr/>
          <a:lstStyle/>
          <a:p>
            <a:pPr lvl="0"/>
            <a:fld id="{92DA454B-C859-4892-B9FA-68B588C9F547}" type="slidenum">
              <a:rPr lang="en-US" noProof="0" smtClean="0"/>
              <a:pPr lvl="0"/>
              <a:t>10</a:t>
            </a:fld>
            <a:endParaRPr lang="en-US" noProof="0" dirty="0"/>
          </a:p>
        </p:txBody>
      </p:sp>
      <p:sp>
        <p:nvSpPr>
          <p:cNvPr id="7"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pic>
        <p:nvPicPr>
          <p:cNvPr id="2" name="Picture 1"/>
          <p:cNvPicPr>
            <a:picLocks noChangeAspect="1"/>
          </p:cNvPicPr>
          <p:nvPr/>
        </p:nvPicPr>
        <p:blipFill>
          <a:blip r:embed="rId3"/>
          <a:stretch>
            <a:fillRect/>
          </a:stretch>
        </p:blipFill>
        <p:spPr>
          <a:xfrm>
            <a:off x="988206" y="1181546"/>
            <a:ext cx="7212193" cy="3426249"/>
          </a:xfrm>
          <a:prstGeom prst="rect">
            <a:avLst/>
          </a:prstGeom>
        </p:spPr>
      </p:pic>
    </p:spTree>
    <p:extLst>
      <p:ext uri="{BB962C8B-B14F-4D97-AF65-F5344CB8AC3E}">
        <p14:creationId xmlns:p14="http://schemas.microsoft.com/office/powerpoint/2010/main" val="1097369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1800" dirty="0" smtClean="0"/>
              <a:t>Petitions filed by month </a:t>
            </a:r>
            <a:br>
              <a:rPr lang="en-US" sz="1800" dirty="0" smtClean="0"/>
            </a:br>
            <a:r>
              <a:rPr lang="en-US" sz="1800" dirty="0" smtClean="0"/>
              <a:t>(Sept. 2019 and previous 12 months: Sept. 1, 2018 – Sept. 30, 2019)</a:t>
            </a:r>
            <a:br>
              <a:rPr lang="en-US" sz="1800" dirty="0" smtClean="0"/>
            </a:br>
            <a:r>
              <a:rPr lang="en-US" sz="1800" dirty="0" smtClean="0"/>
              <a:t/>
            </a:r>
            <a:br>
              <a:rPr lang="en-US" sz="1800" dirty="0" smtClean="0"/>
            </a:br>
            <a:endParaRPr lang="en-US" sz="1800" dirty="0"/>
          </a:p>
        </p:txBody>
      </p:sp>
      <p:sp>
        <p:nvSpPr>
          <p:cNvPr id="3" name="Slide Number Placeholder 2"/>
          <p:cNvSpPr>
            <a:spLocks noGrp="1"/>
          </p:cNvSpPr>
          <p:nvPr>
            <p:ph type="sldNum" sz="quarter" idx="10"/>
          </p:nvPr>
        </p:nvSpPr>
        <p:spPr/>
        <p:txBody>
          <a:bodyPr/>
          <a:lstStyle/>
          <a:p>
            <a:pPr lvl="0"/>
            <a:fld id="{92DA454B-C859-4892-B9FA-68B588C9F547}" type="slidenum">
              <a:rPr lang="en-US" noProof="0" smtClean="0"/>
              <a:pPr lvl="0"/>
              <a:t>11</a:t>
            </a:fld>
            <a:endParaRPr lang="en-US" noProof="0"/>
          </a:p>
        </p:txBody>
      </p:sp>
      <p:sp>
        <p:nvSpPr>
          <p:cNvPr id="6" name="Title 6"/>
          <p:cNvSpPr txBox="1">
            <a:spLocks/>
          </p:cNvSpPr>
          <p:nvPr/>
        </p:nvSpPr>
        <p:spPr>
          <a:xfrm>
            <a:off x="228600" y="378022"/>
            <a:ext cx="8458200" cy="654509"/>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pic>
        <p:nvPicPr>
          <p:cNvPr id="2" name="Picture 1"/>
          <p:cNvPicPr>
            <a:picLocks noChangeAspect="1"/>
          </p:cNvPicPr>
          <p:nvPr/>
        </p:nvPicPr>
        <p:blipFill>
          <a:blip r:embed="rId3"/>
          <a:stretch>
            <a:fillRect/>
          </a:stretch>
        </p:blipFill>
        <p:spPr>
          <a:xfrm>
            <a:off x="298926" y="1051436"/>
            <a:ext cx="8620491" cy="3731075"/>
          </a:xfrm>
          <a:prstGeom prst="rect">
            <a:avLst/>
          </a:prstGeom>
        </p:spPr>
      </p:pic>
    </p:spTree>
    <p:extLst>
      <p:ext uri="{BB962C8B-B14F-4D97-AF65-F5344CB8AC3E}">
        <p14:creationId xmlns:p14="http://schemas.microsoft.com/office/powerpoint/2010/main" val="3633878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r>
              <a:rPr lang="en-US" sz="2000" dirty="0" smtClean="0"/>
              <a:t>Institution rates</a:t>
            </a:r>
            <a:br>
              <a:rPr lang="en-US" sz="2000" dirty="0" smtClean="0"/>
            </a:br>
            <a:r>
              <a:rPr lang="en-US" sz="2000" dirty="0" smtClean="0"/>
              <a:t>(FY13 to FY19: Oct. 1, 2012 – Sept. 30, 2019)</a:t>
            </a:r>
            <a:br>
              <a:rPr lang="en-US" sz="2000" dirty="0" smtClean="0"/>
            </a:br>
            <a:r>
              <a:rPr lang="en-US" sz="2000" dirty="0" smtClean="0"/>
              <a:t/>
            </a:r>
            <a:br>
              <a:rPr lang="en-US" sz="2000" dirty="0" smtClean="0"/>
            </a:br>
            <a:endParaRPr lang="en-US" sz="2000" dirty="0"/>
          </a:p>
        </p:txBody>
      </p:sp>
      <p:sp>
        <p:nvSpPr>
          <p:cNvPr id="5" name="Slide Number Placeholder 4"/>
          <p:cNvSpPr>
            <a:spLocks noGrp="1"/>
          </p:cNvSpPr>
          <p:nvPr>
            <p:ph type="sldNum" sz="quarter" idx="10"/>
          </p:nvPr>
        </p:nvSpPr>
        <p:spPr/>
        <p:txBody>
          <a:bodyPr/>
          <a:lstStyle/>
          <a:p>
            <a:pPr lvl="0"/>
            <a:fld id="{92DA454B-C859-4892-B9FA-68B588C9F547}" type="slidenum">
              <a:rPr lang="en-US" noProof="0" smtClean="0"/>
              <a:pPr lvl="0"/>
              <a:t>12</a:t>
            </a:fld>
            <a:endParaRPr lang="en-US" noProof="0" dirty="0"/>
          </a:p>
        </p:txBody>
      </p:sp>
      <p:sp>
        <p:nvSpPr>
          <p:cNvPr id="10" name="Title 6"/>
          <p:cNvSpPr txBox="1">
            <a:spLocks/>
          </p:cNvSpPr>
          <p:nvPr/>
        </p:nvSpPr>
        <p:spPr>
          <a:xfrm>
            <a:off x="228600" y="378022"/>
            <a:ext cx="8458200" cy="654509"/>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9" name="TextBox 8"/>
          <p:cNvSpPr txBox="1"/>
          <p:nvPr/>
        </p:nvSpPr>
        <p:spPr>
          <a:xfrm>
            <a:off x="304800" y="4774421"/>
            <a:ext cx="7010400" cy="600164"/>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Institution rate for each fiscal year is calculated by dividing petitions instituted by decisions on institution (i.e., petitions instituted plus petitions denied). The outcomes of decisions on institution responsive to requests for rehearing are excluded.</a:t>
            </a:r>
          </a:p>
        </p:txBody>
      </p:sp>
      <p:pic>
        <p:nvPicPr>
          <p:cNvPr id="2" name="Picture 1"/>
          <p:cNvPicPr>
            <a:picLocks noChangeAspect="1"/>
          </p:cNvPicPr>
          <p:nvPr/>
        </p:nvPicPr>
        <p:blipFill>
          <a:blip r:embed="rId3"/>
          <a:stretch>
            <a:fillRect/>
          </a:stretch>
        </p:blipFill>
        <p:spPr>
          <a:xfrm>
            <a:off x="231272" y="944310"/>
            <a:ext cx="8681456" cy="3737172"/>
          </a:xfrm>
          <a:prstGeom prst="rect">
            <a:avLst/>
          </a:prstGeom>
        </p:spPr>
      </p:pic>
    </p:spTree>
    <p:extLst>
      <p:ext uri="{BB962C8B-B14F-4D97-AF65-F5344CB8AC3E}">
        <p14:creationId xmlns:p14="http://schemas.microsoft.com/office/powerpoint/2010/main" val="72615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Institution rates by technology</a:t>
            </a:r>
            <a:br>
              <a:rPr lang="en-US" sz="2000" dirty="0" smtClean="0"/>
            </a:br>
            <a:r>
              <a:rPr lang="en-US" sz="2000" dirty="0" smtClean="0"/>
              <a:t>(All Time: Sept. 16, 2012 – Sept. 30, 2019)</a:t>
            </a:r>
            <a:br>
              <a:rPr lang="en-US" sz="2000" dirty="0" smtClean="0"/>
            </a:br>
            <a:endParaRPr lang="en-US" sz="2000" dirty="0"/>
          </a:p>
        </p:txBody>
      </p:sp>
      <p:sp>
        <p:nvSpPr>
          <p:cNvPr id="3" name="Slide Number Placeholder 2"/>
          <p:cNvSpPr>
            <a:spLocks noGrp="1"/>
          </p:cNvSpPr>
          <p:nvPr>
            <p:ph type="sldNum" sz="quarter" idx="10"/>
          </p:nvPr>
        </p:nvSpPr>
        <p:spPr/>
        <p:txBody>
          <a:bodyPr/>
          <a:lstStyle/>
          <a:p>
            <a:pPr lvl="0"/>
            <a:fld id="{92DA454B-C859-4892-B9FA-68B588C9F547}" type="slidenum">
              <a:rPr lang="en-US" noProof="0" smtClean="0"/>
              <a:pPr lvl="0"/>
              <a:t>13</a:t>
            </a:fld>
            <a:endParaRPr lang="en-US" noProof="0" dirty="0"/>
          </a:p>
        </p:txBody>
      </p:sp>
      <p:sp>
        <p:nvSpPr>
          <p:cNvPr id="8"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00000"/>
              </a:lnSpc>
              <a:spcBef>
                <a:spcPct val="0"/>
              </a:spcBef>
              <a:spcAft>
                <a:spcPts val="0"/>
              </a:spcAft>
              <a:buClrTx/>
              <a:buSzTx/>
              <a:buFontTx/>
              <a:buNone/>
              <a:tabLst/>
              <a:defRPr/>
            </a:pPr>
            <a:endParaRPr kumimoji="0" lang="en-US" sz="105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7" name="TextBox 6"/>
          <p:cNvSpPr txBox="1"/>
          <p:nvPr/>
        </p:nvSpPr>
        <p:spPr>
          <a:xfrm>
            <a:off x="304800" y="4774421"/>
            <a:ext cx="7010400" cy="600164"/>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Institution rate for each technology is calculated by dividing petitions instituted by decisions on institution (i.e., petitions instituted plus petitions denied). The outcomes of decisions on institution responsive to requests for rehearing are excluded.</a:t>
            </a:r>
          </a:p>
        </p:txBody>
      </p:sp>
      <p:pic>
        <p:nvPicPr>
          <p:cNvPr id="2" name="Picture 1"/>
          <p:cNvPicPr>
            <a:picLocks noChangeAspect="1"/>
          </p:cNvPicPr>
          <p:nvPr/>
        </p:nvPicPr>
        <p:blipFill>
          <a:blip r:embed="rId3"/>
          <a:stretch>
            <a:fillRect/>
          </a:stretch>
        </p:blipFill>
        <p:spPr>
          <a:xfrm>
            <a:off x="7037" y="1252841"/>
            <a:ext cx="9144793" cy="3432345"/>
          </a:xfrm>
          <a:prstGeom prst="rect">
            <a:avLst/>
          </a:prstGeom>
        </p:spPr>
      </p:pic>
    </p:spTree>
    <p:extLst>
      <p:ext uri="{BB962C8B-B14F-4D97-AF65-F5344CB8AC3E}">
        <p14:creationId xmlns:p14="http://schemas.microsoft.com/office/powerpoint/2010/main" val="3467741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Pre-institution settlements</a:t>
            </a:r>
            <a:br>
              <a:rPr lang="en-US" sz="2800" dirty="0" smtClean="0"/>
            </a:br>
            <a:r>
              <a:rPr lang="en-US" sz="2800" dirty="0" smtClean="0"/>
              <a:t>(FY13 to FY19: Oct. 1, 2012 – Sept. 30, 2019)</a:t>
            </a:r>
            <a:br>
              <a:rPr lang="en-US" sz="2800" dirty="0" smtClean="0"/>
            </a:br>
            <a:endParaRPr lang="en-US" sz="2800" dirty="0"/>
          </a:p>
        </p:txBody>
      </p:sp>
      <p:sp>
        <p:nvSpPr>
          <p:cNvPr id="5" name="Slide Number Placeholder 4"/>
          <p:cNvSpPr>
            <a:spLocks noGrp="1"/>
          </p:cNvSpPr>
          <p:nvPr>
            <p:ph type="sldNum" sz="quarter" idx="10"/>
          </p:nvPr>
        </p:nvSpPr>
        <p:spPr/>
        <p:txBody>
          <a:bodyPr/>
          <a:lstStyle/>
          <a:p>
            <a:pPr lvl="0"/>
            <a:fld id="{92DA454B-C859-4892-B9FA-68B588C9F547}" type="slidenum">
              <a:rPr lang="en-US" noProof="0" smtClean="0"/>
              <a:pPr lvl="0"/>
              <a:t>14</a:t>
            </a:fld>
            <a:endParaRPr lang="en-US" noProof="0" dirty="0"/>
          </a:p>
        </p:txBody>
      </p:sp>
      <p:sp>
        <p:nvSpPr>
          <p:cNvPr id="3" name="TextBox 2"/>
          <p:cNvSpPr txBox="1"/>
          <p:nvPr/>
        </p:nvSpPr>
        <p:spPr>
          <a:xfrm>
            <a:off x="304800" y="4774421"/>
            <a:ext cx="7010400" cy="600164"/>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Settlement rate for each year is calculated by dividing pre-institution settlements by the sum of proceedings instituted, denied institution, dismissed, terminated with a request for adverse judgment, and settled before decision on institution.</a:t>
            </a:r>
          </a:p>
        </p:txBody>
      </p:sp>
      <p:sp>
        <p:nvSpPr>
          <p:cNvPr id="13"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pic>
        <p:nvPicPr>
          <p:cNvPr id="2" name="Picture 1"/>
          <p:cNvPicPr>
            <a:picLocks noChangeAspect="1"/>
          </p:cNvPicPr>
          <p:nvPr/>
        </p:nvPicPr>
        <p:blipFill>
          <a:blip r:embed="rId3"/>
          <a:stretch>
            <a:fillRect/>
          </a:stretch>
        </p:blipFill>
        <p:spPr>
          <a:xfrm>
            <a:off x="47039" y="1332094"/>
            <a:ext cx="9035055" cy="3273836"/>
          </a:xfrm>
          <a:prstGeom prst="rect">
            <a:avLst/>
          </a:prstGeom>
        </p:spPr>
      </p:pic>
    </p:spTree>
    <p:extLst>
      <p:ext uri="{BB962C8B-B14F-4D97-AF65-F5344CB8AC3E}">
        <p14:creationId xmlns:p14="http://schemas.microsoft.com/office/powerpoint/2010/main" val="485108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Post-institution settlements</a:t>
            </a:r>
            <a:br>
              <a:rPr lang="en-US" sz="2000" dirty="0" smtClean="0"/>
            </a:br>
            <a:r>
              <a:rPr lang="en-US" sz="2000" dirty="0" smtClean="0"/>
              <a:t>(FY13 to FY19: Oct. 1, 2012 – Sept. 30, 2019)</a:t>
            </a:r>
            <a:br>
              <a:rPr lang="en-US" sz="2000" dirty="0" smtClean="0"/>
            </a:br>
            <a:endParaRPr lang="en-US" sz="2000" dirty="0"/>
          </a:p>
        </p:txBody>
      </p:sp>
      <p:sp>
        <p:nvSpPr>
          <p:cNvPr id="5" name="Slide Number Placeholder 4"/>
          <p:cNvSpPr>
            <a:spLocks noGrp="1"/>
          </p:cNvSpPr>
          <p:nvPr>
            <p:ph type="sldNum" sz="quarter" idx="10"/>
          </p:nvPr>
        </p:nvSpPr>
        <p:spPr/>
        <p:txBody>
          <a:bodyPr/>
          <a:lstStyle/>
          <a:p>
            <a:pPr lvl="0"/>
            <a:fld id="{92DA454B-C859-4892-B9FA-68B588C9F547}" type="slidenum">
              <a:rPr lang="en-US" noProof="0" smtClean="0"/>
              <a:pPr lvl="0"/>
              <a:t>15</a:t>
            </a:fld>
            <a:endParaRPr lang="en-US" noProof="0" dirty="0"/>
          </a:p>
        </p:txBody>
      </p:sp>
      <p:sp>
        <p:nvSpPr>
          <p:cNvPr id="3" name="TextBox 2"/>
          <p:cNvSpPr txBox="1"/>
          <p:nvPr/>
        </p:nvSpPr>
        <p:spPr>
          <a:xfrm>
            <a:off x="304800" y="4774421"/>
            <a:ext cx="7010400" cy="600164"/>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Settlement rate for each year is calculated by dividing post-institution settlements by proceedings terminated post-institution (i.e., settled, dismissed, terminated with a request for adverse judgment, and final written decision), excluding joined cases.</a:t>
            </a:r>
          </a:p>
        </p:txBody>
      </p:sp>
      <p:sp>
        <p:nvSpPr>
          <p:cNvPr id="13"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pic>
        <p:nvPicPr>
          <p:cNvPr id="2" name="Picture 1"/>
          <p:cNvPicPr>
            <a:picLocks noChangeAspect="1"/>
          </p:cNvPicPr>
          <p:nvPr/>
        </p:nvPicPr>
        <p:blipFill>
          <a:blip r:embed="rId3"/>
          <a:stretch>
            <a:fillRect/>
          </a:stretch>
        </p:blipFill>
        <p:spPr>
          <a:xfrm>
            <a:off x="149341" y="1039769"/>
            <a:ext cx="8815580" cy="3590855"/>
          </a:xfrm>
          <a:prstGeom prst="rect">
            <a:avLst/>
          </a:prstGeom>
        </p:spPr>
      </p:pic>
    </p:spTree>
    <p:extLst>
      <p:ext uri="{BB962C8B-B14F-4D97-AF65-F5344CB8AC3E}">
        <p14:creationId xmlns:p14="http://schemas.microsoft.com/office/powerpoint/2010/main" val="2336369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r>
              <a:rPr lang="en-US" sz="2000" dirty="0" smtClean="0"/>
              <a:t>Status of petitions</a:t>
            </a:r>
            <a:br>
              <a:rPr lang="en-US" sz="2000" dirty="0" smtClean="0"/>
            </a:br>
            <a:r>
              <a:rPr lang="en-US" sz="2000" dirty="0" smtClean="0"/>
              <a:t>(All Time: Sept. 16, 2012 – Sept. 30, 2019)</a:t>
            </a:r>
            <a:br>
              <a:rPr lang="en-US" sz="2000" dirty="0" smtClean="0"/>
            </a:br>
            <a:endParaRPr lang="en-US" sz="2000" dirty="0"/>
          </a:p>
        </p:txBody>
      </p:sp>
      <p:sp>
        <p:nvSpPr>
          <p:cNvPr id="6" name="Slide Number Placeholder 5"/>
          <p:cNvSpPr>
            <a:spLocks noGrp="1"/>
          </p:cNvSpPr>
          <p:nvPr>
            <p:ph type="sldNum" sz="quarter" idx="10"/>
          </p:nvPr>
        </p:nvSpPr>
        <p:spPr/>
        <p:txBody>
          <a:bodyPr/>
          <a:lstStyle/>
          <a:p>
            <a:pPr lvl="0"/>
            <a:fld id="{92DA454B-C859-4892-B9FA-68B588C9F547}" type="slidenum">
              <a:rPr lang="en-US" noProof="0" smtClean="0"/>
              <a:pPr lvl="0"/>
              <a:t>16</a:t>
            </a:fld>
            <a:endParaRPr lang="en-US" noProof="0" dirty="0"/>
          </a:p>
        </p:txBody>
      </p:sp>
      <p:sp>
        <p:nvSpPr>
          <p:cNvPr id="20"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14" name="TextBox 13"/>
          <p:cNvSpPr txBox="1"/>
          <p:nvPr/>
        </p:nvSpPr>
        <p:spPr>
          <a:xfrm>
            <a:off x="304800" y="4774421"/>
            <a:ext cx="7010400" cy="600164"/>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These figures reflect the latest status of each petition. The outcomes of decisions on institution responsive to requests for rehearing are incorporated. Once joined to a base case, a petition remains in the Joined category regardless of subsequent outcomes.</a:t>
            </a:r>
          </a:p>
        </p:txBody>
      </p:sp>
      <p:pic>
        <p:nvPicPr>
          <p:cNvPr id="2" name="Picture 1"/>
          <p:cNvPicPr>
            <a:picLocks noChangeAspect="1"/>
          </p:cNvPicPr>
          <p:nvPr/>
        </p:nvPicPr>
        <p:blipFill>
          <a:blip r:embed="rId3"/>
          <a:stretch>
            <a:fillRect/>
          </a:stretch>
        </p:blipFill>
        <p:spPr>
          <a:xfrm>
            <a:off x="377589" y="952335"/>
            <a:ext cx="8388823" cy="3810330"/>
          </a:xfrm>
          <a:prstGeom prst="rect">
            <a:avLst/>
          </a:prstGeom>
        </p:spPr>
      </p:pic>
    </p:spTree>
    <p:extLst>
      <p:ext uri="{BB962C8B-B14F-4D97-AF65-F5344CB8AC3E}">
        <p14:creationId xmlns:p14="http://schemas.microsoft.com/office/powerpoint/2010/main" val="950439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POP cases</a:t>
            </a:r>
            <a:endParaRPr lang="en-US" dirty="0"/>
          </a:p>
        </p:txBody>
      </p:sp>
    </p:spTree>
    <p:extLst>
      <p:ext uri="{BB962C8B-B14F-4D97-AF65-F5344CB8AC3E}">
        <p14:creationId xmlns:p14="http://schemas.microsoft.com/office/powerpoint/2010/main" val="2566541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Standard operating procedure 2 September 2018 update</a:t>
            </a:r>
            <a:endParaRPr lang="en-US" dirty="0"/>
          </a:p>
        </p:txBody>
      </p:sp>
      <p:sp>
        <p:nvSpPr>
          <p:cNvPr id="9" name="Content Placeholder 8"/>
          <p:cNvSpPr>
            <a:spLocks noGrp="1"/>
          </p:cNvSpPr>
          <p:nvPr>
            <p:ph idx="1"/>
          </p:nvPr>
        </p:nvSpPr>
        <p:spPr/>
        <p:txBody>
          <a:bodyPr>
            <a:normAutofit/>
          </a:bodyPr>
          <a:lstStyle/>
          <a:p>
            <a:pPr>
              <a:lnSpc>
                <a:spcPct val="120000"/>
              </a:lnSpc>
            </a:pPr>
            <a:r>
              <a:rPr lang="en-US" sz="2000" dirty="0"/>
              <a:t>Provides new Precedential Opinion Panel (POP) for creating binding Board precedent on rehearing</a:t>
            </a:r>
          </a:p>
          <a:p>
            <a:pPr lvl="1">
              <a:lnSpc>
                <a:spcPct val="120000"/>
              </a:lnSpc>
            </a:pPr>
            <a:r>
              <a:rPr lang="en-US" sz="1600" dirty="0"/>
              <a:t>Provides notice to the parties when POP review takes place, </a:t>
            </a:r>
            <a:br>
              <a:rPr lang="en-US" sz="1600" dirty="0"/>
            </a:br>
            <a:r>
              <a:rPr lang="en-US" sz="1600" dirty="0"/>
              <a:t>as well as the identification of the POP members in a particular case</a:t>
            </a:r>
          </a:p>
          <a:p>
            <a:pPr lvl="1">
              <a:lnSpc>
                <a:spcPct val="120000"/>
              </a:lnSpc>
            </a:pPr>
            <a:r>
              <a:rPr lang="en-US" sz="1600" dirty="0"/>
              <a:t>Explains the standards, procedures, and timing for requesting POP review in a pending case on rehearing</a:t>
            </a:r>
          </a:p>
          <a:p>
            <a:pPr>
              <a:lnSpc>
                <a:spcPct val="120000"/>
              </a:lnSpc>
            </a:pPr>
            <a:r>
              <a:rPr lang="en-US" sz="2000" dirty="0"/>
              <a:t>Provides for designation and de-designation of precedential opinions by the director</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08253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Precedential </a:t>
            </a:r>
            <a:r>
              <a:rPr lang="en-US" sz="3600" dirty="0"/>
              <a:t>O</a:t>
            </a:r>
            <a:r>
              <a:rPr lang="en-US" sz="3600" dirty="0" smtClean="0"/>
              <a:t>pinion Panel (POP)</a:t>
            </a:r>
            <a:endParaRPr lang="en-US" sz="3600" dirty="0"/>
          </a:p>
        </p:txBody>
      </p:sp>
      <p:sp>
        <p:nvSpPr>
          <p:cNvPr id="9" name="Content Placeholder 8"/>
          <p:cNvSpPr>
            <a:spLocks noGrp="1"/>
          </p:cNvSpPr>
          <p:nvPr>
            <p:ph idx="1"/>
          </p:nvPr>
        </p:nvSpPr>
        <p:spPr>
          <a:xfrm>
            <a:off x="457200" y="1267490"/>
            <a:ext cx="8229600" cy="3347989"/>
          </a:xfrm>
        </p:spPr>
        <p:txBody>
          <a:bodyPr>
            <a:noAutofit/>
          </a:bodyPr>
          <a:lstStyle/>
          <a:p>
            <a:pPr>
              <a:spcAft>
                <a:spcPts val="600"/>
              </a:spcAft>
            </a:pPr>
            <a:r>
              <a:rPr lang="en-US" sz="2000" dirty="0" smtClean="0"/>
              <a:t>Outlined in PTAB standard operating procedure 2 (SOP2), available at </a:t>
            </a:r>
            <a:r>
              <a:rPr lang="en-US" sz="2000" dirty="0" smtClean="0">
                <a:hlinkClick r:id="rId3"/>
              </a:rPr>
              <a:t>go.usa.gov/</a:t>
            </a:r>
            <a:r>
              <a:rPr lang="en-US" sz="2000" dirty="0" err="1" smtClean="0">
                <a:hlinkClick r:id="rId3"/>
              </a:rPr>
              <a:t>xPMqx</a:t>
            </a:r>
            <a:endParaRPr lang="en-US" sz="2000" dirty="0" smtClean="0"/>
          </a:p>
          <a:p>
            <a:r>
              <a:rPr lang="en-US" sz="2000" dirty="0" smtClean="0"/>
              <a:t>Criteria:</a:t>
            </a:r>
          </a:p>
          <a:p>
            <a:pPr lvl="1"/>
            <a:r>
              <a:rPr lang="en-US" sz="2000" dirty="0" smtClean="0"/>
              <a:t>Constitutional questions</a:t>
            </a:r>
          </a:p>
          <a:p>
            <a:pPr lvl="1"/>
            <a:r>
              <a:rPr lang="en-US" sz="2000" dirty="0" smtClean="0"/>
              <a:t>Important questions regarding statutes, rules, regulations</a:t>
            </a:r>
          </a:p>
          <a:p>
            <a:pPr lvl="1"/>
            <a:r>
              <a:rPr lang="en-US" sz="2000" dirty="0" smtClean="0"/>
              <a:t>Important issues regarding precedential case law</a:t>
            </a:r>
          </a:p>
          <a:p>
            <a:pPr lvl="1"/>
            <a:r>
              <a:rPr lang="en-US" sz="2000" dirty="0" smtClean="0"/>
              <a:t>Issues of broad applicability to Board</a:t>
            </a:r>
          </a:p>
          <a:p>
            <a:pPr lvl="1"/>
            <a:r>
              <a:rPr lang="en-US" sz="2000" dirty="0" smtClean="0"/>
              <a:t>Resolve conflicts between Board decisions</a:t>
            </a:r>
          </a:p>
          <a:p>
            <a:pPr lvl="1"/>
            <a:r>
              <a:rPr lang="en-US" sz="2000" dirty="0" smtClean="0"/>
              <a:t>Promote certainty and consistency</a:t>
            </a:r>
            <a:endParaRPr lang="en-US" sz="2000" dirty="0"/>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757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Appeal and </a:t>
            </a:r>
            <a:r>
              <a:rPr lang="en-US" dirty="0" smtClean="0"/>
              <a:t>interference statistics</a:t>
            </a:r>
            <a:endParaRPr lang="en-US" dirty="0"/>
          </a:p>
        </p:txBody>
      </p:sp>
      <p:sp>
        <p:nvSpPr>
          <p:cNvPr id="6" name="Text Placeholder 5"/>
          <p:cNvSpPr>
            <a:spLocks noGrp="1"/>
          </p:cNvSpPr>
          <p:nvPr>
            <p:ph type="body" idx="1"/>
          </p:nvPr>
        </p:nvSpPr>
        <p:spPr/>
        <p:txBody>
          <a:bodyPr/>
          <a:lstStyle/>
          <a:p>
            <a:r>
              <a:rPr lang="en-US" dirty="0" smtClean="0"/>
              <a:t>September 2019</a:t>
            </a:r>
            <a:endParaRPr lang="en-US" dirty="0"/>
          </a:p>
        </p:txBody>
      </p:sp>
    </p:spTree>
    <p:extLst>
      <p:ext uri="{BB962C8B-B14F-4D97-AF65-F5344CB8AC3E}">
        <p14:creationId xmlns:p14="http://schemas.microsoft.com/office/powerpoint/2010/main" val="3112687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Precedential </a:t>
            </a:r>
            <a:r>
              <a:rPr lang="en-US" dirty="0"/>
              <a:t>O</a:t>
            </a:r>
            <a:r>
              <a:rPr lang="en-US" dirty="0" smtClean="0"/>
              <a:t>pinion </a:t>
            </a:r>
            <a:r>
              <a:rPr lang="en-US" dirty="0"/>
              <a:t>P</a:t>
            </a:r>
            <a:r>
              <a:rPr lang="en-US" dirty="0" smtClean="0"/>
              <a:t>anel (POP)</a:t>
            </a:r>
            <a:endParaRPr lang="en-US" dirty="0"/>
          </a:p>
        </p:txBody>
      </p:sp>
      <p:sp>
        <p:nvSpPr>
          <p:cNvPr id="9" name="Content Placeholder 8"/>
          <p:cNvSpPr>
            <a:spLocks noGrp="1"/>
          </p:cNvSpPr>
          <p:nvPr>
            <p:ph idx="1"/>
          </p:nvPr>
        </p:nvSpPr>
        <p:spPr/>
        <p:txBody>
          <a:bodyPr>
            <a:normAutofit/>
          </a:bodyPr>
          <a:lstStyle/>
          <a:p>
            <a:r>
              <a:rPr lang="en-US" sz="2400" dirty="0" smtClean="0"/>
              <a:t>Default composition</a:t>
            </a:r>
          </a:p>
          <a:p>
            <a:pPr lvl="1"/>
            <a:r>
              <a:rPr lang="en-US" sz="2000" dirty="0" smtClean="0"/>
              <a:t>Director</a:t>
            </a:r>
          </a:p>
          <a:p>
            <a:pPr lvl="1"/>
            <a:r>
              <a:rPr lang="en-US" sz="2000" dirty="0" smtClean="0"/>
              <a:t>Commissioner for patents </a:t>
            </a:r>
          </a:p>
          <a:p>
            <a:pPr lvl="1"/>
            <a:r>
              <a:rPr lang="en-US" sz="2000" dirty="0" smtClean="0"/>
              <a:t>PTAB chief judge</a:t>
            </a:r>
          </a:p>
          <a:p>
            <a:r>
              <a:rPr lang="en-US" sz="2400" dirty="0" smtClean="0"/>
              <a:t>Issued first decision on March 13, 2019</a:t>
            </a:r>
          </a:p>
          <a:p>
            <a:pPr lvl="1"/>
            <a:r>
              <a:rPr lang="en-US" sz="2000" i="1" dirty="0" smtClean="0"/>
              <a:t>Proppant Express Investments v. Oren Technologies</a:t>
            </a:r>
            <a:r>
              <a:rPr lang="en-US" sz="2000" dirty="0" smtClean="0"/>
              <a:t>, Case IPR2018-00914 (PTAB March 13, 2019) (Paper 38)</a:t>
            </a:r>
          </a:p>
          <a:p>
            <a:endParaRPr lang="en-US" dirty="0"/>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50033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65457" y="1150124"/>
            <a:ext cx="4113503" cy="4390534"/>
          </a:xfrm>
          <a:prstGeom prst="rect">
            <a:avLst/>
          </a:prstGeom>
        </p:spPr>
      </p:pic>
      <p:sp>
        <p:nvSpPr>
          <p:cNvPr id="7" name="Title 6"/>
          <p:cNvSpPr>
            <a:spLocks noGrp="1"/>
          </p:cNvSpPr>
          <p:nvPr>
            <p:ph type="title"/>
          </p:nvPr>
        </p:nvSpPr>
        <p:spPr/>
        <p:txBody>
          <a:bodyPr>
            <a:normAutofit/>
          </a:bodyPr>
          <a:lstStyle/>
          <a:p>
            <a:r>
              <a:rPr lang="en-US" sz="3600" dirty="0"/>
              <a:t>Standard </a:t>
            </a:r>
            <a:r>
              <a:rPr lang="en-US" sz="3600" dirty="0" smtClean="0"/>
              <a:t>operating procedure 2</a:t>
            </a:r>
            <a:endParaRPr lang="en-US" sz="3600" dirty="0"/>
          </a:p>
        </p:txBody>
      </p:sp>
      <p:sp>
        <p:nvSpPr>
          <p:cNvPr id="3" name="Rectangle 2"/>
          <p:cNvSpPr/>
          <p:nvPr/>
        </p:nvSpPr>
        <p:spPr>
          <a:xfrm>
            <a:off x="1712758" y="3776080"/>
            <a:ext cx="860458" cy="65473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11" name="Straight Connector 10"/>
          <p:cNvCxnSpPr/>
          <p:nvPr/>
        </p:nvCxnSpPr>
        <p:spPr>
          <a:xfrm flipV="1">
            <a:off x="2580362" y="1343608"/>
            <a:ext cx="2203132" cy="24329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580362" y="4434214"/>
            <a:ext cx="2214376" cy="41689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4"/>
          <a:srcRect b="12233"/>
          <a:stretch/>
        </p:blipFill>
        <p:spPr>
          <a:xfrm>
            <a:off x="4794739" y="1354031"/>
            <a:ext cx="4053840" cy="3497075"/>
          </a:xfrm>
          <a:prstGeom prst="rect">
            <a:avLst/>
          </a:prstGeom>
          <a:ln w="28575">
            <a:solidFill>
              <a:srgbClr val="FF0000"/>
            </a:solidFill>
          </a:ln>
        </p:spPr>
      </p:pic>
      <p:sp>
        <p:nvSpPr>
          <p:cNvPr id="14" name="Rectangle 13"/>
          <p:cNvSpPr/>
          <p:nvPr/>
        </p:nvSpPr>
        <p:spPr>
          <a:xfrm>
            <a:off x="4982306" y="3430553"/>
            <a:ext cx="3575540" cy="267867"/>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408151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97932"/>
            <a:ext cx="8229600" cy="864147"/>
          </a:xfrm>
        </p:spPr>
        <p:txBody>
          <a:bodyPr>
            <a:normAutofit/>
          </a:bodyPr>
          <a:lstStyle/>
          <a:p>
            <a:r>
              <a:rPr lang="en-US" dirty="0"/>
              <a:t>POP decisions and orders</a:t>
            </a:r>
          </a:p>
        </p:txBody>
      </p:sp>
      <p:graphicFrame>
        <p:nvGraphicFramePr>
          <p:cNvPr id="8" name="Content Placeholder 3" title="Table showing recent decisions designated informative."/>
          <p:cNvGraphicFramePr>
            <a:graphicFrameLocks/>
          </p:cNvGraphicFramePr>
          <p:nvPr>
            <p:extLst/>
          </p:nvPr>
        </p:nvGraphicFramePr>
        <p:xfrm>
          <a:off x="471900" y="1773238"/>
          <a:ext cx="8214901" cy="1226862"/>
        </p:xfrm>
        <a:graphic>
          <a:graphicData uri="http://schemas.openxmlformats.org/drawingml/2006/table">
            <a:tbl>
              <a:tblPr firstRow="1" bandRow="1">
                <a:tableStyleId>{5C22544A-7EE6-4342-B048-85BDC9FD1C3A}</a:tableStyleId>
              </a:tblPr>
              <a:tblGrid>
                <a:gridCol w="2728501">
                  <a:extLst>
                    <a:ext uri="{9D8B030D-6E8A-4147-A177-3AD203B41FA5}">
                      <a16:colId xmlns:a16="http://schemas.microsoft.com/office/drawing/2014/main" val="741022448"/>
                    </a:ext>
                  </a:extLst>
                </a:gridCol>
                <a:gridCol w="1826657">
                  <a:extLst>
                    <a:ext uri="{9D8B030D-6E8A-4147-A177-3AD203B41FA5}">
                      <a16:colId xmlns:a16="http://schemas.microsoft.com/office/drawing/2014/main" val="2818296568"/>
                    </a:ext>
                  </a:extLst>
                </a:gridCol>
                <a:gridCol w="1661383">
                  <a:extLst>
                    <a:ext uri="{9D8B030D-6E8A-4147-A177-3AD203B41FA5}">
                      <a16:colId xmlns:a16="http://schemas.microsoft.com/office/drawing/2014/main" val="1470256666"/>
                    </a:ext>
                  </a:extLst>
                </a:gridCol>
                <a:gridCol w="903486">
                  <a:extLst>
                    <a:ext uri="{9D8B030D-6E8A-4147-A177-3AD203B41FA5}">
                      <a16:colId xmlns:a16="http://schemas.microsoft.com/office/drawing/2014/main" val="940163640"/>
                    </a:ext>
                  </a:extLst>
                </a:gridCol>
                <a:gridCol w="1094874">
                  <a:extLst>
                    <a:ext uri="{9D8B030D-6E8A-4147-A177-3AD203B41FA5}">
                      <a16:colId xmlns:a16="http://schemas.microsoft.com/office/drawing/2014/main" val="3230040944"/>
                    </a:ext>
                  </a:extLst>
                </a:gridCol>
              </a:tblGrid>
              <a:tr h="408954">
                <a:tc>
                  <a:txBody>
                    <a:bodyPr/>
                    <a:lstStyle/>
                    <a:p>
                      <a:pPr algn="l" fontAlgn="ctr"/>
                      <a:r>
                        <a:rPr lang="en-US" sz="1100" b="1" i="0" u="none" strike="noStrike" dirty="0" smtClean="0">
                          <a:solidFill>
                            <a:schemeClr val="bg1"/>
                          </a:solidFill>
                          <a:effectLst/>
                          <a:latin typeface="+mn-lt"/>
                        </a:rPr>
                        <a:t>Case/appeal</a:t>
                      </a:r>
                      <a:r>
                        <a:rPr lang="en-US" sz="1100" b="1" i="0" u="none" strike="noStrike" baseline="0" dirty="0" smtClean="0">
                          <a:solidFill>
                            <a:schemeClr val="bg1"/>
                          </a:solidFill>
                          <a:effectLst/>
                          <a:latin typeface="+mn-lt"/>
                        </a:rPr>
                        <a:t> n</a:t>
                      </a:r>
                      <a:r>
                        <a:rPr lang="en-US" sz="1100" b="1" i="0" u="none" strike="noStrike" dirty="0" smtClean="0">
                          <a:solidFill>
                            <a:schemeClr val="bg1"/>
                          </a:solidFill>
                          <a:effectLst/>
                          <a:latin typeface="+mn-lt"/>
                        </a:rPr>
                        <a:t>ame</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Case/appeal </a:t>
                      </a:r>
                      <a:r>
                        <a:rPr lang="en-US" sz="1100" b="1" i="0" u="none" strike="noStrike" dirty="0">
                          <a:solidFill>
                            <a:schemeClr val="bg1"/>
                          </a:solidFill>
                          <a:effectLst/>
                          <a:latin typeface="+mn-lt"/>
                        </a:rPr>
                        <a:t>n</a:t>
                      </a:r>
                      <a:r>
                        <a:rPr lang="en-US" sz="1100" b="1" i="0" u="none" strike="noStrike" dirty="0" smtClean="0">
                          <a:solidFill>
                            <a:schemeClr val="bg1"/>
                          </a:solidFill>
                          <a:effectLst/>
                          <a:latin typeface="+mn-lt"/>
                        </a:rPr>
                        <a:t>umber</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Topic</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Status</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Date</a:t>
                      </a:r>
                      <a:r>
                        <a:rPr lang="en-US" sz="1100" b="1" i="0" u="none" strike="noStrike" baseline="0" dirty="0" smtClean="0">
                          <a:solidFill>
                            <a:schemeClr val="bg1"/>
                          </a:solidFill>
                          <a:effectLst/>
                          <a:latin typeface="+mn-lt"/>
                        </a:rPr>
                        <a:t> d</a:t>
                      </a:r>
                      <a:r>
                        <a:rPr lang="en-US" sz="1100" b="1" i="0" u="none" strike="noStrike" dirty="0" smtClean="0">
                          <a:solidFill>
                            <a:schemeClr val="bg1"/>
                          </a:solidFill>
                          <a:effectLst/>
                          <a:latin typeface="+mn-lt"/>
                        </a:rPr>
                        <a:t>ecided</a:t>
                      </a:r>
                      <a:endParaRPr lang="en-US" sz="1100" b="1" i="0" u="none" strike="noStrike" dirty="0">
                        <a:solidFill>
                          <a:schemeClr val="bg1"/>
                        </a:solidFill>
                        <a:effectLst/>
                        <a:latin typeface="+mn-lt"/>
                      </a:endParaRPr>
                    </a:p>
                  </a:txBody>
                  <a:tcPr marL="45720" marR="45720" anchor="ctr"/>
                </a:tc>
                <a:extLst>
                  <a:ext uri="{0D108BD9-81ED-4DB2-BD59-A6C34878D82A}">
                    <a16:rowId xmlns:a16="http://schemas.microsoft.com/office/drawing/2014/main" val="3006978210"/>
                  </a:ext>
                </a:extLst>
              </a:tr>
              <a:tr h="408954">
                <a:tc>
                  <a:txBody>
                    <a:bodyPr/>
                    <a:lstStyle/>
                    <a:p>
                      <a:pPr algn="l" fontAlgn="ctr"/>
                      <a:r>
                        <a:rPr lang="sv-SE" sz="1000" b="0" i="1" u="none" strike="noStrike" dirty="0" smtClean="0">
                          <a:solidFill>
                            <a:srgbClr val="000000"/>
                          </a:solidFill>
                          <a:effectLst/>
                          <a:latin typeface="+mn-lt"/>
                          <a:cs typeface="Times New Roman" panose="02020603050405020304" pitchFamily="18" charset="0"/>
                        </a:rPr>
                        <a:t>Proppant Express Invs., LLC v. Oren Techs., LLC</a:t>
                      </a:r>
                      <a:endParaRPr lang="sv-SE" sz="1000" b="0" i="1" u="none" strike="noStrike" dirty="0">
                        <a:solidFill>
                          <a:srgbClr val="000000"/>
                        </a:solidFill>
                        <a:effectLst/>
                        <a:latin typeface="+mn-lt"/>
                        <a:cs typeface="Times New Roman" panose="02020603050405020304" pitchFamily="18" charset="0"/>
                      </a:endParaRPr>
                    </a:p>
                  </a:txBody>
                  <a:tcPr marL="45720" marR="45720" anchor="ctr"/>
                </a:tc>
                <a:tc>
                  <a:txBody>
                    <a:bodyPr/>
                    <a:lstStyle/>
                    <a:p>
                      <a:pPr algn="l" fontAlgn="ctr"/>
                      <a:r>
                        <a:rPr lang="en-US" sz="1000" b="0" i="0" u="none" strike="noStrike" dirty="0">
                          <a:solidFill>
                            <a:srgbClr val="000000"/>
                          </a:solidFill>
                          <a:effectLst/>
                          <a:latin typeface="+mn-lt"/>
                          <a:cs typeface="Times New Roman" panose="02020603050405020304" pitchFamily="18" charset="0"/>
                        </a:rPr>
                        <a:t>IPR2018-00914, Paper 38</a:t>
                      </a:r>
                    </a:p>
                  </a:txBody>
                  <a:tcPr marL="45720" marR="45720" anchor="ctr"/>
                </a:tc>
                <a:tc>
                  <a:txBody>
                    <a:bodyPr/>
                    <a:lstStyle/>
                    <a:p>
                      <a:pPr algn="l" fontAlgn="ctr"/>
                      <a:r>
                        <a:rPr lang="en-US" sz="1000" b="0" i="0" u="none" strike="noStrike" dirty="0">
                          <a:solidFill>
                            <a:srgbClr val="000000"/>
                          </a:solidFill>
                          <a:effectLst/>
                          <a:latin typeface="+mn-lt"/>
                          <a:cs typeface="Times New Roman" panose="02020603050405020304" pitchFamily="18" charset="0"/>
                        </a:rPr>
                        <a:t>AIA </a:t>
                      </a:r>
                      <a:r>
                        <a:rPr lang="en-US" sz="1000" b="0" i="0" u="none" strike="noStrike" dirty="0" smtClean="0">
                          <a:solidFill>
                            <a:srgbClr val="000000"/>
                          </a:solidFill>
                          <a:effectLst/>
                          <a:latin typeface="+mn-lt"/>
                          <a:cs typeface="Times New Roman" panose="02020603050405020304" pitchFamily="18" charset="0"/>
                        </a:rPr>
                        <a:t>- Joinder - 315(c)</a:t>
                      </a:r>
                      <a:endParaRPr lang="en-US" sz="1000" b="0" i="0" u="none" strike="noStrike" dirty="0">
                        <a:solidFill>
                          <a:srgbClr val="000000"/>
                        </a:solidFill>
                        <a:effectLst/>
                        <a:latin typeface="+mn-lt"/>
                        <a:cs typeface="Times New Roman" panose="02020603050405020304" pitchFamily="18" charset="0"/>
                      </a:endParaRPr>
                    </a:p>
                  </a:txBody>
                  <a:tcPr marL="45720" marR="45720" anchor="ctr"/>
                </a:tc>
                <a:tc>
                  <a:txBody>
                    <a:bodyPr/>
                    <a:lstStyle/>
                    <a:p>
                      <a:pPr algn="l" fontAlgn="ctr"/>
                      <a:r>
                        <a:rPr lang="en-US" sz="1000" b="0" i="0" u="none" strike="noStrike" dirty="0">
                          <a:solidFill>
                            <a:srgbClr val="000000"/>
                          </a:solidFill>
                          <a:effectLst/>
                          <a:latin typeface="+mn-lt"/>
                          <a:cs typeface="Times New Roman" panose="02020603050405020304" pitchFamily="18" charset="0"/>
                        </a:rPr>
                        <a:t>Decided (POP)</a:t>
                      </a:r>
                    </a:p>
                  </a:txBody>
                  <a:tcPr marL="45720" marR="45720" anchor="ctr"/>
                </a:tc>
                <a:tc>
                  <a:txBody>
                    <a:bodyPr/>
                    <a:lstStyle/>
                    <a:p>
                      <a:pPr algn="r" fontAlgn="ctr"/>
                      <a:r>
                        <a:rPr lang="en-US" sz="1000" b="0" i="0" u="none" strike="noStrike" dirty="0">
                          <a:solidFill>
                            <a:srgbClr val="000000"/>
                          </a:solidFill>
                          <a:effectLst/>
                          <a:latin typeface="+mn-lt"/>
                          <a:cs typeface="Times New Roman" panose="02020603050405020304" pitchFamily="18" charset="0"/>
                        </a:rPr>
                        <a:t>3/13/2019</a:t>
                      </a:r>
                    </a:p>
                  </a:txBody>
                  <a:tcPr marL="45720" marR="45720" anchor="ctr"/>
                </a:tc>
                <a:extLst>
                  <a:ext uri="{0D108BD9-81ED-4DB2-BD59-A6C34878D82A}">
                    <a16:rowId xmlns:a16="http://schemas.microsoft.com/office/drawing/2014/main" val="4141795443"/>
                  </a:ext>
                </a:extLst>
              </a:tr>
              <a:tr h="408954">
                <a:tc>
                  <a:txBody>
                    <a:bodyPr/>
                    <a:lstStyle/>
                    <a:p>
                      <a:pPr algn="l" fontAlgn="ctr"/>
                      <a:r>
                        <a:rPr lang="en-US" sz="1000" b="0" i="1" u="none" strike="noStrike" dirty="0" smtClean="0">
                          <a:solidFill>
                            <a:srgbClr val="000000"/>
                          </a:solidFill>
                          <a:effectLst/>
                          <a:latin typeface="+mn-lt"/>
                          <a:cs typeface="Segoe UI" panose="020B0502040204020203" pitchFamily="34" charset="0"/>
                        </a:rPr>
                        <a:t> GoPro</a:t>
                      </a:r>
                      <a:r>
                        <a:rPr lang="en-US" sz="1000" b="0" i="1" u="none" strike="noStrike" dirty="0">
                          <a:solidFill>
                            <a:srgbClr val="000000"/>
                          </a:solidFill>
                          <a:effectLst/>
                          <a:latin typeface="+mn-lt"/>
                          <a:cs typeface="Segoe UI" panose="020B0502040204020203" pitchFamily="34" charset="0"/>
                        </a:rPr>
                        <a:t>, Inc. v. 360Heros, Inc.</a:t>
                      </a:r>
                    </a:p>
                  </a:txBody>
                  <a:tcPr marL="5953" marR="5953" marT="5953" marB="0" anchor="ctr"/>
                </a:tc>
                <a:tc>
                  <a:txBody>
                    <a:bodyPr/>
                    <a:lstStyle/>
                    <a:p>
                      <a:pPr algn="l" fontAlgn="ctr"/>
                      <a:r>
                        <a:rPr lang="en-US" sz="1000" b="0" i="0" u="none" strike="noStrike" dirty="0" smtClean="0">
                          <a:solidFill>
                            <a:srgbClr val="000000"/>
                          </a:solidFill>
                          <a:effectLst/>
                          <a:latin typeface="+mn-lt"/>
                          <a:cs typeface="Segoe UI" panose="020B0502040204020203" pitchFamily="34" charset="0"/>
                        </a:rPr>
                        <a:t> IPR2018-01754</a:t>
                      </a:r>
                      <a:r>
                        <a:rPr lang="en-US" sz="1000" b="0" i="0" u="none" strike="noStrike" dirty="0">
                          <a:solidFill>
                            <a:srgbClr val="000000"/>
                          </a:solidFill>
                          <a:effectLst/>
                          <a:latin typeface="+mn-lt"/>
                          <a:cs typeface="Segoe UI" panose="020B0502040204020203" pitchFamily="34" charset="0"/>
                        </a:rPr>
                        <a:t>, Paper 23</a:t>
                      </a:r>
                    </a:p>
                  </a:txBody>
                  <a:tcPr marL="5953" marR="5953" marT="5953" marB="0" anchor="ctr"/>
                </a:tc>
                <a:tc>
                  <a:txBody>
                    <a:bodyPr/>
                    <a:lstStyle/>
                    <a:p>
                      <a:pPr algn="l" fontAlgn="ctr"/>
                      <a:r>
                        <a:rPr lang="en-US" sz="1000" b="0" i="0" u="none" strike="noStrike" dirty="0" smtClean="0">
                          <a:solidFill>
                            <a:srgbClr val="000000"/>
                          </a:solidFill>
                          <a:effectLst/>
                          <a:latin typeface="+mn-lt"/>
                          <a:cs typeface="Segoe UI" panose="020B0502040204020203" pitchFamily="34" charset="0"/>
                        </a:rPr>
                        <a:t> AIA </a:t>
                      </a:r>
                      <a:r>
                        <a:rPr lang="en-US" sz="1000" b="0" i="0" u="none" strike="noStrike" dirty="0">
                          <a:solidFill>
                            <a:srgbClr val="000000"/>
                          </a:solidFill>
                          <a:effectLst/>
                          <a:latin typeface="+mn-lt"/>
                          <a:cs typeface="Segoe UI" panose="020B0502040204020203" pitchFamily="34" charset="0"/>
                        </a:rPr>
                        <a:t>- 315(b) - Time Bar</a:t>
                      </a:r>
                    </a:p>
                  </a:txBody>
                  <a:tcPr marL="5953" marR="5953" marT="5953" marB="0" anchor="ctr"/>
                </a:tc>
                <a:tc>
                  <a:txBody>
                    <a:bodyPr/>
                    <a:lstStyle/>
                    <a:p>
                      <a:pPr algn="l" fontAlgn="ctr"/>
                      <a:r>
                        <a:rPr lang="en-US" sz="1000" b="0" i="0" u="none" strike="noStrike" dirty="0" smtClean="0">
                          <a:solidFill>
                            <a:srgbClr val="000000"/>
                          </a:solidFill>
                          <a:effectLst/>
                          <a:latin typeface="+mn-lt"/>
                          <a:cs typeface="Segoe UI" panose="020B0502040204020203" pitchFamily="34" charset="0"/>
                        </a:rPr>
                        <a:t> Decided </a:t>
                      </a:r>
                      <a:r>
                        <a:rPr lang="en-US" sz="1000" b="0" i="0" u="none" strike="noStrike" dirty="0">
                          <a:solidFill>
                            <a:srgbClr val="000000"/>
                          </a:solidFill>
                          <a:effectLst/>
                          <a:latin typeface="+mn-lt"/>
                          <a:cs typeface="Segoe UI" panose="020B0502040204020203" pitchFamily="34" charset="0"/>
                        </a:rPr>
                        <a:t>(POP)</a:t>
                      </a:r>
                    </a:p>
                  </a:txBody>
                  <a:tcPr marL="5953" marR="5953" marT="5953" marB="0" anchor="ctr"/>
                </a:tc>
                <a:tc>
                  <a:txBody>
                    <a:bodyPr/>
                    <a:lstStyle/>
                    <a:p>
                      <a:pPr algn="r" fontAlgn="ctr"/>
                      <a:r>
                        <a:rPr lang="en-US" sz="1000" b="0" i="0" u="none" strike="noStrike" dirty="0" smtClean="0">
                          <a:solidFill>
                            <a:srgbClr val="000000"/>
                          </a:solidFill>
                          <a:effectLst/>
                          <a:latin typeface="+mn-lt"/>
                          <a:cs typeface="Segoe UI" panose="020B0502040204020203" pitchFamily="34" charset="0"/>
                        </a:rPr>
                        <a:t>8/23/2019</a:t>
                      </a:r>
                      <a:endParaRPr lang="en-US" sz="1000" b="0" i="0" u="none" strike="noStrike" dirty="0">
                        <a:solidFill>
                          <a:srgbClr val="000000"/>
                        </a:solidFill>
                        <a:effectLst/>
                        <a:latin typeface="+mn-lt"/>
                        <a:cs typeface="Segoe UI" panose="020B0502040204020203" pitchFamily="34" charset="0"/>
                      </a:endParaRPr>
                    </a:p>
                  </a:txBody>
                  <a:tcPr marL="5953" marR="5953" marT="5953" marB="0" anchor="ctr"/>
                </a:tc>
                <a:extLst>
                  <a:ext uri="{0D108BD9-81ED-4DB2-BD59-A6C34878D82A}">
                    <a16:rowId xmlns:a16="http://schemas.microsoft.com/office/drawing/2014/main" val="4010864143"/>
                  </a:ext>
                </a:extLst>
              </a:tr>
            </a:tbl>
          </a:graphicData>
        </a:graphic>
      </p:graphicFrame>
      <p:graphicFrame>
        <p:nvGraphicFramePr>
          <p:cNvPr id="9" name="Content Placeholder 3" title="Table showing recent decisions designated informative."/>
          <p:cNvGraphicFramePr>
            <a:graphicFrameLocks/>
          </p:cNvGraphicFramePr>
          <p:nvPr>
            <p:extLst>
              <p:ext uri="{D42A27DB-BD31-4B8C-83A1-F6EECF244321}">
                <p14:modId xmlns:p14="http://schemas.microsoft.com/office/powerpoint/2010/main" val="3789548364"/>
              </p:ext>
            </p:extLst>
          </p:nvPr>
        </p:nvGraphicFramePr>
        <p:xfrm>
          <a:off x="457201" y="3353065"/>
          <a:ext cx="8223502" cy="843294"/>
        </p:xfrm>
        <a:graphic>
          <a:graphicData uri="http://schemas.openxmlformats.org/drawingml/2006/table">
            <a:tbl>
              <a:tblPr firstRow="1" bandRow="1">
                <a:tableStyleId>{5C22544A-7EE6-4342-B048-85BDC9FD1C3A}</a:tableStyleId>
              </a:tblPr>
              <a:tblGrid>
                <a:gridCol w="2752838">
                  <a:extLst>
                    <a:ext uri="{9D8B030D-6E8A-4147-A177-3AD203B41FA5}">
                      <a16:colId xmlns:a16="http://schemas.microsoft.com/office/drawing/2014/main" val="741022448"/>
                    </a:ext>
                  </a:extLst>
                </a:gridCol>
                <a:gridCol w="1818324">
                  <a:extLst>
                    <a:ext uri="{9D8B030D-6E8A-4147-A177-3AD203B41FA5}">
                      <a16:colId xmlns:a16="http://schemas.microsoft.com/office/drawing/2014/main" val="2818296568"/>
                    </a:ext>
                  </a:extLst>
                </a:gridCol>
                <a:gridCol w="1667220">
                  <a:extLst>
                    <a:ext uri="{9D8B030D-6E8A-4147-A177-3AD203B41FA5}">
                      <a16:colId xmlns:a16="http://schemas.microsoft.com/office/drawing/2014/main" val="1470256666"/>
                    </a:ext>
                  </a:extLst>
                </a:gridCol>
                <a:gridCol w="1026051">
                  <a:extLst>
                    <a:ext uri="{9D8B030D-6E8A-4147-A177-3AD203B41FA5}">
                      <a16:colId xmlns:a16="http://schemas.microsoft.com/office/drawing/2014/main" val="940163640"/>
                    </a:ext>
                  </a:extLst>
                </a:gridCol>
                <a:gridCol w="959069">
                  <a:extLst>
                    <a:ext uri="{9D8B030D-6E8A-4147-A177-3AD203B41FA5}">
                      <a16:colId xmlns:a16="http://schemas.microsoft.com/office/drawing/2014/main" val="3230040944"/>
                    </a:ext>
                  </a:extLst>
                </a:gridCol>
              </a:tblGrid>
              <a:tr h="434340">
                <a:tc>
                  <a:txBody>
                    <a:bodyPr/>
                    <a:lstStyle/>
                    <a:p>
                      <a:pPr algn="l" fontAlgn="ctr"/>
                      <a:r>
                        <a:rPr lang="en-US" sz="1100" b="1" i="0" u="none" strike="noStrike" dirty="0" smtClean="0">
                          <a:solidFill>
                            <a:schemeClr val="bg1"/>
                          </a:solidFill>
                          <a:effectLst/>
                          <a:latin typeface="+mn-lt"/>
                        </a:rPr>
                        <a:t>Case/appeal </a:t>
                      </a:r>
                      <a:r>
                        <a:rPr lang="en-US" sz="1100" b="1" i="0" u="none" strike="noStrike" dirty="0">
                          <a:solidFill>
                            <a:schemeClr val="bg1"/>
                          </a:solidFill>
                          <a:effectLst/>
                          <a:latin typeface="+mn-lt"/>
                        </a:rPr>
                        <a:t>n</a:t>
                      </a:r>
                      <a:r>
                        <a:rPr lang="en-US" sz="1100" b="1" i="0" u="none" strike="noStrike" dirty="0" smtClean="0">
                          <a:solidFill>
                            <a:schemeClr val="bg1"/>
                          </a:solidFill>
                          <a:effectLst/>
                          <a:latin typeface="+mn-lt"/>
                        </a:rPr>
                        <a:t>ame</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Case/appeal </a:t>
                      </a:r>
                      <a:r>
                        <a:rPr lang="en-US" sz="1100" b="1" i="0" u="none" strike="noStrike" dirty="0">
                          <a:solidFill>
                            <a:schemeClr val="bg1"/>
                          </a:solidFill>
                          <a:effectLst/>
                          <a:latin typeface="+mn-lt"/>
                        </a:rPr>
                        <a:t>n</a:t>
                      </a:r>
                      <a:r>
                        <a:rPr lang="en-US" sz="1100" b="1" i="0" u="none" strike="noStrike" dirty="0" smtClean="0">
                          <a:solidFill>
                            <a:schemeClr val="bg1"/>
                          </a:solidFill>
                          <a:effectLst/>
                          <a:latin typeface="+mn-lt"/>
                        </a:rPr>
                        <a:t>umber</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Topic</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Status</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Date</a:t>
                      </a:r>
                      <a:r>
                        <a:rPr lang="en-US" sz="1100" b="1" i="0" u="none" strike="noStrike" baseline="0" dirty="0" smtClean="0">
                          <a:solidFill>
                            <a:schemeClr val="bg1"/>
                          </a:solidFill>
                          <a:effectLst/>
                          <a:latin typeface="+mn-lt"/>
                        </a:rPr>
                        <a:t> order i</a:t>
                      </a:r>
                      <a:r>
                        <a:rPr lang="en-US" sz="1100" b="1" i="0" u="none" strike="noStrike" dirty="0" smtClean="0">
                          <a:solidFill>
                            <a:schemeClr val="bg1"/>
                          </a:solidFill>
                          <a:effectLst/>
                          <a:latin typeface="+mn-lt"/>
                        </a:rPr>
                        <a:t>ssued </a:t>
                      </a:r>
                      <a:endParaRPr lang="en-US" sz="1100" b="1" i="0" u="none" strike="noStrike" dirty="0">
                        <a:solidFill>
                          <a:schemeClr val="bg1"/>
                        </a:solidFill>
                        <a:effectLst/>
                        <a:latin typeface="+mn-lt"/>
                      </a:endParaRPr>
                    </a:p>
                  </a:txBody>
                  <a:tcPr marL="45720" marR="45720" anchor="ctr"/>
                </a:tc>
                <a:extLst>
                  <a:ext uri="{0D108BD9-81ED-4DB2-BD59-A6C34878D82A}">
                    <a16:rowId xmlns:a16="http://schemas.microsoft.com/office/drawing/2014/main" val="3006978210"/>
                  </a:ext>
                </a:extLst>
              </a:tr>
              <a:tr h="408954">
                <a:tc>
                  <a:txBody>
                    <a:bodyPr/>
                    <a:lstStyle/>
                    <a:p>
                      <a:pPr algn="l" fontAlgn="b"/>
                      <a:r>
                        <a:rPr lang="en-US" sz="1000" b="0" i="1" u="none" strike="noStrike" dirty="0">
                          <a:solidFill>
                            <a:srgbClr val="000000"/>
                          </a:solidFill>
                          <a:effectLst/>
                          <a:latin typeface="+mn-lt"/>
                          <a:cs typeface="Times New Roman" panose="02020603050405020304" pitchFamily="18" charset="0"/>
                        </a:rPr>
                        <a:t>Hulu, LLC v. Sound View Innovations, LLC</a:t>
                      </a:r>
                    </a:p>
                  </a:txBody>
                  <a:tcPr marL="45720" marR="45720" anchor="ctr"/>
                </a:tc>
                <a:tc>
                  <a:txBody>
                    <a:bodyPr/>
                    <a:lstStyle/>
                    <a:p>
                      <a:pPr algn="l" fontAlgn="b"/>
                      <a:r>
                        <a:rPr lang="en-US" sz="1000" b="0" i="0" u="none" strike="noStrike" dirty="0">
                          <a:solidFill>
                            <a:srgbClr val="000000"/>
                          </a:solidFill>
                          <a:effectLst/>
                          <a:latin typeface="+mn-lt"/>
                          <a:cs typeface="Times New Roman" panose="02020603050405020304" pitchFamily="18" charset="0"/>
                        </a:rPr>
                        <a:t>IPR2018-01039, Paper 15</a:t>
                      </a:r>
                    </a:p>
                  </a:txBody>
                  <a:tcPr marL="45720" marR="45720" anchor="ctr"/>
                </a:tc>
                <a:tc>
                  <a:txBody>
                    <a:bodyPr/>
                    <a:lstStyle/>
                    <a:p>
                      <a:pPr algn="l" fontAlgn="b"/>
                      <a:r>
                        <a:rPr lang="en-US" sz="1000" b="0" i="0" u="none" strike="noStrike">
                          <a:solidFill>
                            <a:srgbClr val="000000"/>
                          </a:solidFill>
                          <a:effectLst/>
                          <a:latin typeface="+mn-lt"/>
                          <a:cs typeface="Times New Roman" panose="02020603050405020304" pitchFamily="18" charset="0"/>
                        </a:rPr>
                        <a:t>AIA </a:t>
                      </a:r>
                      <a:r>
                        <a:rPr lang="en-US" sz="1000" b="0" i="0" u="none" strike="noStrike" smtClean="0">
                          <a:solidFill>
                            <a:srgbClr val="000000"/>
                          </a:solidFill>
                          <a:effectLst/>
                          <a:latin typeface="+mn-lt"/>
                          <a:cs typeface="Times New Roman" panose="02020603050405020304" pitchFamily="18" charset="0"/>
                        </a:rPr>
                        <a:t>- </a:t>
                      </a:r>
                      <a:r>
                        <a:rPr lang="en-US" sz="1000" b="0" i="0" u="none" strike="noStrike" dirty="0">
                          <a:solidFill>
                            <a:srgbClr val="000000"/>
                          </a:solidFill>
                          <a:effectLst/>
                          <a:latin typeface="+mn-lt"/>
                          <a:cs typeface="Times New Roman" panose="02020603050405020304" pitchFamily="18" charset="0"/>
                        </a:rPr>
                        <a:t>Printed Publications</a:t>
                      </a:r>
                    </a:p>
                  </a:txBody>
                  <a:tcPr marL="45720" marR="45720" anchor="ctr"/>
                </a:tc>
                <a:tc>
                  <a:txBody>
                    <a:bodyPr/>
                    <a:lstStyle/>
                    <a:p>
                      <a:pPr algn="l" fontAlgn="b"/>
                      <a:r>
                        <a:rPr lang="en-US" sz="1000" b="0" i="0" u="none" strike="noStrike" dirty="0">
                          <a:solidFill>
                            <a:srgbClr val="000000"/>
                          </a:solidFill>
                          <a:effectLst/>
                          <a:latin typeface="+mn-lt"/>
                          <a:cs typeface="Times New Roman" panose="02020603050405020304" pitchFamily="18" charset="0"/>
                        </a:rPr>
                        <a:t>Pending (POP)</a:t>
                      </a:r>
                    </a:p>
                  </a:txBody>
                  <a:tcPr marL="45720" marR="45720" anchor="ctr"/>
                </a:tc>
                <a:tc>
                  <a:txBody>
                    <a:bodyPr/>
                    <a:lstStyle/>
                    <a:p>
                      <a:pPr algn="r" fontAlgn="b"/>
                      <a:r>
                        <a:rPr lang="en-US" sz="1000" b="0" i="0" u="none" strike="noStrike" dirty="0" smtClean="0">
                          <a:solidFill>
                            <a:srgbClr val="000000"/>
                          </a:solidFill>
                          <a:effectLst/>
                          <a:latin typeface="+mn-lt"/>
                          <a:cs typeface="Times New Roman" panose="02020603050405020304" pitchFamily="18" charset="0"/>
                        </a:rPr>
                        <a:t>4/3/2019</a:t>
                      </a:r>
                      <a:endParaRPr lang="en-US" sz="1000" b="0" i="0" u="none" strike="noStrike" dirty="0">
                        <a:solidFill>
                          <a:srgbClr val="000000"/>
                        </a:solidFill>
                        <a:effectLst/>
                        <a:latin typeface="+mn-lt"/>
                        <a:cs typeface="Times New Roman" panose="02020603050405020304" pitchFamily="18" charset="0"/>
                      </a:endParaRPr>
                    </a:p>
                  </a:txBody>
                  <a:tcPr marL="45720" marR="45720" anchor="ctr"/>
                </a:tc>
                <a:extLst>
                  <a:ext uri="{0D108BD9-81ED-4DB2-BD59-A6C34878D82A}">
                    <a16:rowId xmlns:a16="http://schemas.microsoft.com/office/drawing/2014/main" val="927626751"/>
                  </a:ext>
                </a:extLst>
              </a:tr>
            </a:tbl>
          </a:graphicData>
        </a:graphic>
      </p:graphicFrame>
      <p:sp>
        <p:nvSpPr>
          <p:cNvPr id="2" name="Slide Number Placeholder 1"/>
          <p:cNvSpPr>
            <a:spLocks noGrp="1"/>
          </p:cNvSpPr>
          <p:nvPr>
            <p:ph type="sldNum" sz="quarter" idx="10"/>
          </p:nvPr>
        </p:nvSpPr>
        <p:spPr/>
        <p:txBody>
          <a:bodyPr/>
          <a:lstStyle/>
          <a:p>
            <a:fld id="{1D648693-0942-45E9-83AE-76FC568F9452}" type="slidenum">
              <a:rPr lang="en-US" smtClean="0"/>
              <a:pPr/>
              <a:t>22</a:t>
            </a:fld>
            <a:endParaRPr lang="en-US"/>
          </a:p>
        </p:txBody>
      </p:sp>
    </p:spTree>
    <p:extLst>
      <p:ext uri="{BB962C8B-B14F-4D97-AF65-F5344CB8AC3E}">
        <p14:creationId xmlns:p14="http://schemas.microsoft.com/office/powerpoint/2010/main" val="3951615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i="1" smtClean="0"/>
              <a:t>GoPro, Inc. v. 360Heros, Inc.</a:t>
            </a:r>
            <a:endParaRPr lang="en-US" i="1" dirty="0"/>
          </a:p>
        </p:txBody>
      </p:sp>
      <p:sp>
        <p:nvSpPr>
          <p:cNvPr id="4" name="Content Placeholder 3"/>
          <p:cNvSpPr>
            <a:spLocks noGrp="1"/>
          </p:cNvSpPr>
          <p:nvPr>
            <p:ph idx="1"/>
          </p:nvPr>
        </p:nvSpPr>
        <p:spPr>
          <a:xfrm>
            <a:off x="457200" y="1138491"/>
            <a:ext cx="8229600" cy="3786267"/>
          </a:xfrm>
        </p:spPr>
        <p:txBody>
          <a:bodyPr>
            <a:normAutofit/>
          </a:bodyPr>
          <a:lstStyle/>
          <a:p>
            <a:pPr marL="0" indent="0">
              <a:buNone/>
            </a:pPr>
            <a:r>
              <a:rPr lang="en-US" sz="2400" b="1" smtClean="0"/>
              <a:t>IPR2018-01754 (PTAB Aug. 23, 2019) (Paper 38)</a:t>
            </a:r>
          </a:p>
          <a:p>
            <a:r>
              <a:rPr lang="en-US" sz="2000" smtClean="0"/>
              <a:t>Precedential Opinion Panel (POP) ordered review to address the following issue:</a:t>
            </a:r>
          </a:p>
          <a:p>
            <a:pPr lvl="1"/>
            <a:r>
              <a:rPr lang="en-US" sz="1800" smtClean="0"/>
              <a:t>Whether the service of a pleading asserting a claim alleging infringement, where the serving party lacks standing to sue or the pleading is otherwise deficient, triggers the one-year time period for a petitioner to file a petition under 35 U.S.C. § 315(b).</a:t>
            </a:r>
          </a:p>
          <a:p>
            <a:r>
              <a:rPr lang="en-US" sz="2000" smtClean="0"/>
              <a:t>The POP accepted additional briefing from the parties and amici and held an oral hearing on June 25, 2019. The POP issued a precedential decision on Aug. 23, 2019.</a:t>
            </a:r>
            <a:endParaRPr lang="en-US" sz="20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23</a:t>
            </a:fld>
            <a:endParaRPr lang="en-US" dirty="0"/>
          </a:p>
        </p:txBody>
      </p:sp>
    </p:spTree>
    <p:extLst>
      <p:ext uri="{BB962C8B-B14F-4D97-AF65-F5344CB8AC3E}">
        <p14:creationId xmlns:p14="http://schemas.microsoft.com/office/powerpoint/2010/main" val="3922442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i="1" dirty="0" smtClean="0"/>
              <a:t>GoPro, Inc. v. 360Heros, Inc.</a:t>
            </a:r>
            <a:endParaRPr lang="en-US" i="1" dirty="0"/>
          </a:p>
        </p:txBody>
      </p:sp>
      <p:sp>
        <p:nvSpPr>
          <p:cNvPr id="4" name="Content Placeholder 3"/>
          <p:cNvSpPr>
            <a:spLocks noGrp="1"/>
          </p:cNvSpPr>
          <p:nvPr>
            <p:ph idx="1"/>
          </p:nvPr>
        </p:nvSpPr>
        <p:spPr>
          <a:xfrm>
            <a:off x="457200" y="1132052"/>
            <a:ext cx="8229600" cy="3786267"/>
          </a:xfrm>
        </p:spPr>
        <p:txBody>
          <a:bodyPr>
            <a:normAutofit/>
          </a:bodyPr>
          <a:lstStyle/>
          <a:p>
            <a:pPr marL="0" indent="0">
              <a:buNone/>
            </a:pPr>
            <a:r>
              <a:rPr lang="en-US" sz="2400" b="1" dirty="0" smtClean="0"/>
              <a:t>IPR2018-01754 (PTAB Aug. 23, 2019) (Paper 38)</a:t>
            </a:r>
          </a:p>
          <a:p>
            <a:r>
              <a:rPr lang="en-US" sz="2000" dirty="0" smtClean="0"/>
              <a:t>The POP concluded:</a:t>
            </a:r>
          </a:p>
          <a:p>
            <a:pPr lvl="1"/>
            <a:r>
              <a:rPr lang="en-US" sz="1800" dirty="0" smtClean="0"/>
              <a:t>“Served with a complaint alleging infringement” in 35 U.S.C. § 315(b) is plain and unambiguous.</a:t>
            </a:r>
          </a:p>
          <a:p>
            <a:pPr lvl="1"/>
            <a:r>
              <a:rPr lang="en-US" sz="1800" dirty="0" smtClean="0"/>
              <a:t>The service of a pleading asserting a claim alleging infringement triggers the one-year time period for a petitioner to file a petition under 35 U.S.C. § 315(b), regardless of whether the serving party lacked standing to sue or the pleading was otherwise deficient.</a:t>
            </a:r>
            <a:endParaRPr lang="en-US" sz="18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24</a:t>
            </a:fld>
            <a:endParaRPr lang="en-US" dirty="0"/>
          </a:p>
        </p:txBody>
      </p:sp>
    </p:spTree>
    <p:extLst>
      <p:ext uri="{BB962C8B-B14F-4D97-AF65-F5344CB8AC3E}">
        <p14:creationId xmlns:p14="http://schemas.microsoft.com/office/powerpoint/2010/main" val="816000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Autofit/>
          </a:bodyPr>
          <a:lstStyle/>
          <a:p>
            <a:r>
              <a:rPr lang="en-US" sz="3200" i="1" dirty="0" smtClean="0"/>
              <a:t>Hulu, LLC v. Sound View Innovations, LLC</a:t>
            </a:r>
            <a:endParaRPr lang="en-US" sz="3200" i="1" dirty="0"/>
          </a:p>
        </p:txBody>
      </p:sp>
      <p:sp>
        <p:nvSpPr>
          <p:cNvPr id="4" name="Content Placeholder 3"/>
          <p:cNvSpPr>
            <a:spLocks noGrp="1"/>
          </p:cNvSpPr>
          <p:nvPr>
            <p:ph idx="1"/>
          </p:nvPr>
        </p:nvSpPr>
        <p:spPr>
          <a:xfrm>
            <a:off x="457200" y="1086976"/>
            <a:ext cx="8229600" cy="3786267"/>
          </a:xfrm>
        </p:spPr>
        <p:txBody>
          <a:bodyPr>
            <a:normAutofit/>
          </a:bodyPr>
          <a:lstStyle/>
          <a:p>
            <a:pPr marL="0" indent="0">
              <a:buNone/>
            </a:pPr>
            <a:r>
              <a:rPr lang="en-US" sz="2400" b="1" dirty="0" smtClean="0"/>
              <a:t>IPR2018-01039 (PTAB April 3, 2019) (Paper 15)</a:t>
            </a:r>
          </a:p>
          <a:p>
            <a:r>
              <a:rPr lang="en-US" sz="2000" dirty="0" smtClean="0"/>
              <a:t>Precedential Opinion Panel (POP) ordered review to address the </a:t>
            </a:r>
            <a:br>
              <a:rPr lang="en-US" sz="2000" dirty="0" smtClean="0"/>
            </a:br>
            <a:r>
              <a:rPr lang="en-US" sz="2000" dirty="0" smtClean="0"/>
              <a:t>following issue:</a:t>
            </a:r>
          </a:p>
          <a:p>
            <a:pPr lvl="1"/>
            <a:r>
              <a:rPr lang="en-US" sz="1800" dirty="0" smtClean="0"/>
              <a:t>What is required for a petitioner to establish that an asserted reference qualifies as “printed publication” at the institution stage?</a:t>
            </a:r>
          </a:p>
          <a:p>
            <a:r>
              <a:rPr lang="en-US" sz="2000" dirty="0" smtClean="0"/>
              <a:t>Oral hearing held on June 18, 2019</a:t>
            </a:r>
            <a:endParaRPr lang="en-US" sz="20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25</a:t>
            </a:fld>
            <a:endParaRPr lang="en-US" dirty="0"/>
          </a:p>
        </p:txBody>
      </p:sp>
    </p:spTree>
    <p:extLst>
      <p:ext uri="{BB962C8B-B14F-4D97-AF65-F5344CB8AC3E}">
        <p14:creationId xmlns:p14="http://schemas.microsoft.com/office/powerpoint/2010/main" val="896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precedential </a:t>
            </a:r>
            <a:r>
              <a:rPr lang="en-US" dirty="0"/>
              <a:t>d</a:t>
            </a:r>
            <a:r>
              <a:rPr lang="en-US" dirty="0" smtClean="0"/>
              <a:t>ecisions</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3996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24699" t="30215" r="1128" b="12974"/>
          <a:stretch/>
        </p:blipFill>
        <p:spPr>
          <a:xfrm>
            <a:off x="5634303" y="2401007"/>
            <a:ext cx="3090540" cy="1793857"/>
          </a:xfrm>
          <a:prstGeom prst="rect">
            <a:avLst/>
          </a:prstGeom>
          <a:ln w="19050">
            <a:solidFill>
              <a:srgbClr val="FF0000"/>
            </a:solidFill>
          </a:ln>
        </p:spPr>
      </p:pic>
      <p:pic>
        <p:nvPicPr>
          <p:cNvPr id="10" name="Picture 9"/>
          <p:cNvPicPr>
            <a:picLocks noChangeAspect="1"/>
          </p:cNvPicPr>
          <p:nvPr/>
        </p:nvPicPr>
        <p:blipFill>
          <a:blip r:embed="rId4"/>
          <a:stretch>
            <a:fillRect/>
          </a:stretch>
        </p:blipFill>
        <p:spPr>
          <a:xfrm>
            <a:off x="1092177" y="1168412"/>
            <a:ext cx="4113503" cy="4390534"/>
          </a:xfrm>
          <a:prstGeom prst="rect">
            <a:avLst/>
          </a:prstGeom>
        </p:spPr>
      </p:pic>
      <p:sp>
        <p:nvSpPr>
          <p:cNvPr id="7" name="Title 6"/>
          <p:cNvSpPr>
            <a:spLocks noGrp="1"/>
          </p:cNvSpPr>
          <p:nvPr>
            <p:ph type="title"/>
          </p:nvPr>
        </p:nvSpPr>
        <p:spPr>
          <a:xfrm>
            <a:off x="457200" y="336972"/>
            <a:ext cx="8229600" cy="864147"/>
          </a:xfrm>
        </p:spPr>
        <p:txBody>
          <a:bodyPr>
            <a:normAutofit fontScale="90000"/>
          </a:bodyPr>
          <a:lstStyle/>
          <a:p>
            <a:r>
              <a:rPr lang="en-US" dirty="0"/>
              <a:t>PTAB </a:t>
            </a:r>
            <a:r>
              <a:rPr lang="en-US" dirty="0" smtClean="0"/>
              <a:t>decisions</a:t>
            </a:r>
            <a:r>
              <a:rPr lang="en-US" dirty="0"/>
              <a:t/>
            </a:r>
            <a:br>
              <a:rPr lang="en-US" dirty="0"/>
            </a:br>
            <a:r>
              <a:rPr lang="en-US" sz="1300" dirty="0" smtClean="0">
                <a:hlinkClick r:id="rId5"/>
              </a:rPr>
              <a:t>www.uspto.gov/patents-application-process/patent-trial-and-appeal-board/decisions</a:t>
            </a:r>
            <a:r>
              <a:rPr lang="en-US" sz="1300" dirty="0" smtClean="0"/>
              <a:t> </a:t>
            </a:r>
            <a:endParaRPr lang="en-US" sz="1200" dirty="0"/>
          </a:p>
        </p:txBody>
      </p:sp>
      <p:sp>
        <p:nvSpPr>
          <p:cNvPr id="3" name="Rectangle 2"/>
          <p:cNvSpPr/>
          <p:nvPr/>
        </p:nvSpPr>
        <p:spPr>
          <a:xfrm>
            <a:off x="3066070" y="2926079"/>
            <a:ext cx="993562" cy="74371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dirty="0">
              <a:ln>
                <a:noFill/>
              </a:ln>
              <a:solidFill>
                <a:prstClr val="white"/>
              </a:solidFill>
              <a:effectLst/>
              <a:uLnTx/>
              <a:uFillTx/>
              <a:latin typeface="Segoe UI"/>
              <a:ea typeface="+mn-ea"/>
              <a:cs typeface="+mn-cs"/>
            </a:endParaRPr>
          </a:p>
        </p:txBody>
      </p:sp>
      <p:sp>
        <p:nvSpPr>
          <p:cNvPr id="14" name="Rectangle 13"/>
          <p:cNvSpPr/>
          <p:nvPr/>
        </p:nvSpPr>
        <p:spPr>
          <a:xfrm>
            <a:off x="5697010" y="3156911"/>
            <a:ext cx="1563326" cy="164592"/>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cxnSp>
        <p:nvCxnSpPr>
          <p:cNvPr id="11" name="Straight Connector 10"/>
          <p:cNvCxnSpPr/>
          <p:nvPr/>
        </p:nvCxnSpPr>
        <p:spPr>
          <a:xfrm flipV="1">
            <a:off x="4059632" y="2401007"/>
            <a:ext cx="1574671" cy="5250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059632" y="3669793"/>
            <a:ext cx="1574671" cy="5250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2267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9580"/>
            <a:ext cx="8763000" cy="952500"/>
          </a:xfrm>
        </p:spPr>
        <p:txBody>
          <a:bodyPr>
            <a:normAutofit/>
          </a:bodyPr>
          <a:lstStyle/>
          <a:p>
            <a:r>
              <a:rPr lang="en-US" sz="3600" b="1" dirty="0" smtClean="0"/>
              <a:t>Precedential and informative decisions</a:t>
            </a:r>
            <a:br>
              <a:rPr lang="en-US" sz="3600" b="1" dirty="0" smtClean="0"/>
            </a:br>
            <a:r>
              <a:rPr lang="en-US" sz="1080" dirty="0" smtClean="0">
                <a:hlinkClick r:id="rId3"/>
              </a:rPr>
              <a:t>www.uspto.gov/patents-application-process/patent-trial-and-appeal-board/precedential-informative-decisions</a:t>
            </a:r>
            <a:r>
              <a:rPr lang="en-US" sz="1080" dirty="0" smtClean="0"/>
              <a:t> </a:t>
            </a:r>
            <a:endParaRPr lang="en-US" sz="135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3" name="Picture 2"/>
          <p:cNvPicPr>
            <a:picLocks noChangeAspect="1"/>
          </p:cNvPicPr>
          <p:nvPr/>
        </p:nvPicPr>
        <p:blipFill>
          <a:blip r:embed="rId4"/>
          <a:stretch>
            <a:fillRect/>
          </a:stretch>
        </p:blipFill>
        <p:spPr>
          <a:xfrm>
            <a:off x="932688" y="1195024"/>
            <a:ext cx="4115157" cy="4188315"/>
          </a:xfrm>
          <a:prstGeom prst="rect">
            <a:avLst/>
          </a:prstGeom>
        </p:spPr>
      </p:pic>
      <p:cxnSp>
        <p:nvCxnSpPr>
          <p:cNvPr id="8" name="Straight Arrow Connector 7"/>
          <p:cNvCxnSpPr/>
          <p:nvPr/>
        </p:nvCxnSpPr>
        <p:spPr>
          <a:xfrm flipH="1">
            <a:off x="3447288" y="2797505"/>
            <a:ext cx="3576908" cy="831139"/>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1999488" y="3552444"/>
            <a:ext cx="1314450" cy="1524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11480" rtl="0" eaLnBrk="1" fontAlgn="auto" latinLnBrk="0" hangingPunct="1">
              <a:lnSpc>
                <a:spcPct val="100000"/>
              </a:lnSpc>
              <a:spcBef>
                <a:spcPts val="0"/>
              </a:spcBef>
              <a:spcAft>
                <a:spcPts val="0"/>
              </a:spcAft>
              <a:buClrTx/>
              <a:buSzTx/>
              <a:buFontTx/>
              <a:buNone/>
              <a:tabLst/>
              <a:defRPr/>
            </a:pPr>
            <a:endParaRPr kumimoji="0" lang="en-US" sz="1458"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68937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3719"/>
            <a:ext cx="8229600" cy="920825"/>
          </a:xfrm>
        </p:spPr>
        <p:txBody>
          <a:bodyPr>
            <a:noAutofit/>
          </a:bodyPr>
          <a:lstStyle/>
          <a:p>
            <a:r>
              <a:rPr lang="en-US" sz="2900" dirty="0"/>
              <a:t>Recent precedential and informative decisions</a:t>
            </a:r>
          </a:p>
        </p:txBody>
      </p:sp>
      <p:sp>
        <p:nvSpPr>
          <p:cNvPr id="5" name="Text Placeholder 4"/>
          <p:cNvSpPr>
            <a:spLocks noGrp="1"/>
          </p:cNvSpPr>
          <p:nvPr>
            <p:ph type="body" idx="1"/>
          </p:nvPr>
        </p:nvSpPr>
        <p:spPr>
          <a:xfrm>
            <a:off x="457200" y="1228129"/>
            <a:ext cx="4040188" cy="533135"/>
          </a:xfrm>
          <a:ln>
            <a:noFill/>
          </a:ln>
        </p:spPr>
        <p:txBody>
          <a:bodyPr/>
          <a:lstStyle/>
          <a:p>
            <a:pPr algn="ctr"/>
            <a:r>
              <a:rPr lang="en-US" dirty="0" smtClean="0"/>
              <a:t>Precedential decisions (16)</a:t>
            </a:r>
            <a:endParaRPr lang="en-US" dirty="0"/>
          </a:p>
        </p:txBody>
      </p:sp>
      <p:sp>
        <p:nvSpPr>
          <p:cNvPr id="6" name="Content Placeholder 5"/>
          <p:cNvSpPr>
            <a:spLocks noGrp="1"/>
          </p:cNvSpPr>
          <p:nvPr>
            <p:ph sz="half" idx="2"/>
          </p:nvPr>
        </p:nvSpPr>
        <p:spPr>
          <a:xfrm>
            <a:off x="457200" y="1761264"/>
            <a:ext cx="4040188" cy="3536225"/>
          </a:xfrm>
          <a:ln>
            <a:noFill/>
          </a:ln>
        </p:spPr>
        <p:txBody>
          <a:bodyPr>
            <a:normAutofit fontScale="25000" lnSpcReduction="20000"/>
          </a:bodyPr>
          <a:lstStyle/>
          <a:p>
            <a:pPr>
              <a:lnSpc>
                <a:spcPct val="120000"/>
              </a:lnSpc>
            </a:pPr>
            <a:r>
              <a:rPr lang="en-US" sz="4400" dirty="0" smtClean="0"/>
              <a:t>AIA - RPI - 312(a)(2), 315(b)   (2)</a:t>
            </a:r>
          </a:p>
          <a:p>
            <a:pPr>
              <a:lnSpc>
                <a:spcPct val="120000"/>
              </a:lnSpc>
            </a:pPr>
            <a:r>
              <a:rPr lang="en-US" sz="4400" dirty="0" smtClean="0"/>
              <a:t>AIA - RPI - 322(a)(2)   (1)</a:t>
            </a:r>
          </a:p>
          <a:p>
            <a:pPr>
              <a:lnSpc>
                <a:spcPct val="120000"/>
              </a:lnSpc>
            </a:pPr>
            <a:r>
              <a:rPr lang="en-US" sz="4400" dirty="0" smtClean="0"/>
              <a:t>AIA - Institution - 314(a)   (2) </a:t>
            </a:r>
          </a:p>
          <a:p>
            <a:pPr>
              <a:lnSpc>
                <a:spcPct val="120000"/>
              </a:lnSpc>
            </a:pPr>
            <a:r>
              <a:rPr lang="en-US" sz="4400" dirty="0" smtClean="0"/>
              <a:t>AIA - Institution - 314(a), 325(d)   (1)</a:t>
            </a:r>
          </a:p>
          <a:p>
            <a:pPr>
              <a:lnSpc>
                <a:spcPct val="120000"/>
              </a:lnSpc>
            </a:pPr>
            <a:r>
              <a:rPr lang="en-US" sz="4400" dirty="0" smtClean="0"/>
              <a:t>AIA - Institution - 325(d)   (1)</a:t>
            </a:r>
          </a:p>
          <a:p>
            <a:pPr>
              <a:lnSpc>
                <a:spcPct val="120000"/>
              </a:lnSpc>
            </a:pPr>
            <a:r>
              <a:rPr lang="en-US" sz="4400" dirty="0" smtClean="0"/>
              <a:t>AIA - Bar - 315(a)(1)    (1)</a:t>
            </a:r>
          </a:p>
          <a:p>
            <a:pPr>
              <a:lnSpc>
                <a:spcPct val="120000"/>
              </a:lnSpc>
            </a:pPr>
            <a:r>
              <a:rPr lang="en-US" sz="4400" dirty="0" smtClean="0"/>
              <a:t>AIA - Time Bar - 315(b)    (1)</a:t>
            </a:r>
          </a:p>
          <a:p>
            <a:pPr>
              <a:lnSpc>
                <a:spcPct val="120000"/>
              </a:lnSpc>
            </a:pPr>
            <a:r>
              <a:rPr lang="en-US" sz="4400" dirty="0" smtClean="0"/>
              <a:t>AIA - MTA - 316(d)   (2)</a:t>
            </a:r>
          </a:p>
          <a:p>
            <a:pPr>
              <a:lnSpc>
                <a:spcPct val="120000"/>
              </a:lnSpc>
            </a:pPr>
            <a:r>
              <a:rPr lang="en-US" sz="4400" dirty="0" smtClean="0"/>
              <a:t>AIA - Oral Argument    (2)</a:t>
            </a:r>
          </a:p>
          <a:p>
            <a:pPr>
              <a:lnSpc>
                <a:spcPct val="120000"/>
              </a:lnSpc>
            </a:pPr>
            <a:r>
              <a:rPr lang="en-US" sz="4400" dirty="0" smtClean="0"/>
              <a:t>AIA - Pre-institutions Disclaimer   (1)</a:t>
            </a:r>
          </a:p>
          <a:p>
            <a:pPr>
              <a:lnSpc>
                <a:spcPct val="120000"/>
              </a:lnSpc>
            </a:pPr>
            <a:r>
              <a:rPr lang="en-US" sz="4400" dirty="0" smtClean="0"/>
              <a:t>AIA - Request for Rehearing    (1)</a:t>
            </a:r>
          </a:p>
          <a:p>
            <a:pPr>
              <a:lnSpc>
                <a:spcPct val="120000"/>
              </a:lnSpc>
            </a:pPr>
            <a:r>
              <a:rPr lang="en-US" sz="4400" dirty="0" smtClean="0"/>
              <a:t>AIA - Witness Testimony    (1)</a:t>
            </a:r>
          </a:p>
          <a:p>
            <a:endParaRPr lang="en-US" dirty="0"/>
          </a:p>
        </p:txBody>
      </p:sp>
      <p:sp>
        <p:nvSpPr>
          <p:cNvPr id="7" name="Text Placeholder 6"/>
          <p:cNvSpPr>
            <a:spLocks noGrp="1"/>
          </p:cNvSpPr>
          <p:nvPr>
            <p:ph type="body" sz="quarter" idx="3"/>
          </p:nvPr>
        </p:nvSpPr>
        <p:spPr>
          <a:xfrm>
            <a:off x="4645026" y="1228129"/>
            <a:ext cx="4041775" cy="533135"/>
          </a:xfrm>
          <a:ln>
            <a:noFill/>
          </a:ln>
        </p:spPr>
        <p:txBody>
          <a:bodyPr/>
          <a:lstStyle/>
          <a:p>
            <a:pPr algn="ctr"/>
            <a:r>
              <a:rPr lang="en-US" dirty="0" smtClean="0"/>
              <a:t>Informative decisions (8)</a:t>
            </a:r>
            <a:endParaRPr lang="en-US" dirty="0"/>
          </a:p>
        </p:txBody>
      </p:sp>
      <p:sp>
        <p:nvSpPr>
          <p:cNvPr id="8" name="Content Placeholder 7"/>
          <p:cNvSpPr>
            <a:spLocks noGrp="1"/>
          </p:cNvSpPr>
          <p:nvPr>
            <p:ph sz="quarter" idx="4"/>
          </p:nvPr>
        </p:nvSpPr>
        <p:spPr>
          <a:xfrm>
            <a:off x="4645026" y="1761264"/>
            <a:ext cx="4041775" cy="3536225"/>
          </a:xfrm>
          <a:ln>
            <a:noFill/>
          </a:ln>
        </p:spPr>
        <p:txBody>
          <a:bodyPr/>
          <a:lstStyle/>
          <a:p>
            <a:r>
              <a:rPr lang="en-US" sz="1100" dirty="0"/>
              <a:t>AIA - Institution - 312(a)(3)   (1)</a:t>
            </a:r>
          </a:p>
          <a:p>
            <a:r>
              <a:rPr lang="en-US" sz="1100" dirty="0"/>
              <a:t>AIA - Institution - 314(a)   (2) </a:t>
            </a:r>
          </a:p>
          <a:p>
            <a:r>
              <a:rPr lang="en-US" sz="1100" dirty="0"/>
              <a:t>101   (5)</a:t>
            </a:r>
          </a:p>
          <a:p>
            <a:endParaRPr lang="en-US" sz="1700" dirty="0"/>
          </a:p>
          <a:p>
            <a:endParaRPr lang="en-US" sz="1700" dirty="0"/>
          </a:p>
          <a:p>
            <a:endParaRPr lang="en-US" dirty="0"/>
          </a:p>
        </p:txBody>
      </p:sp>
      <p:sp>
        <p:nvSpPr>
          <p:cNvPr id="2" name="Slide Number Placeholder 1"/>
          <p:cNvSpPr>
            <a:spLocks noGrp="1"/>
          </p:cNvSpPr>
          <p:nvPr>
            <p:ph type="sldNum" sz="quarter" idx="10"/>
          </p:nvPr>
        </p:nvSpPr>
        <p:spPr/>
        <p:txBody>
          <a:bodyPr/>
          <a:lstStyle/>
          <a:p>
            <a:fld id="{1D648693-0942-45E9-83AE-76FC568F9452}" type="slidenum">
              <a:rPr lang="en-US">
                <a:solidFill>
                  <a:prstClr val="black"/>
                </a:solidFill>
                <a:latin typeface="Segoe UI"/>
              </a:rPr>
              <a:pPr/>
              <a:t>29</a:t>
            </a:fld>
            <a:endParaRPr lang="en-US">
              <a:solidFill>
                <a:prstClr val="black"/>
              </a:solidFill>
              <a:latin typeface="Segoe UI"/>
            </a:endParaRPr>
          </a:p>
        </p:txBody>
      </p:sp>
    </p:spTree>
    <p:extLst>
      <p:ext uri="{BB962C8B-B14F-4D97-AF65-F5344CB8AC3E}">
        <p14:creationId xmlns:p14="http://schemas.microsoft.com/office/powerpoint/2010/main" val="3847064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sz="2800" dirty="0" smtClean="0"/>
              <a:t>Pending appeals FY10 to FY19</a:t>
            </a:r>
            <a:br>
              <a:rPr lang="en-US" sz="2800" dirty="0" smtClean="0"/>
            </a:br>
            <a:r>
              <a:rPr lang="en-US" sz="2800" dirty="0" smtClean="0"/>
              <a:t>(Sept. 30, 2010 – Sept. 30, 2019)</a:t>
            </a:r>
            <a:br>
              <a:rPr lang="en-US" sz="2800" dirty="0" smtClean="0"/>
            </a:br>
            <a:endParaRPr lang="en-US" sz="2800" dirty="0"/>
          </a:p>
        </p:txBody>
      </p:sp>
      <p:sp>
        <p:nvSpPr>
          <p:cNvPr id="5" name="Slide Number Placeholder 4"/>
          <p:cNvSpPr>
            <a:spLocks noGrp="1"/>
          </p:cNvSpPr>
          <p:nvPr>
            <p:ph type="sldNum" sz="quarter" idx="10"/>
          </p:nvPr>
        </p:nvSpPr>
        <p:spPr/>
        <p:txBody>
          <a:bodyPr/>
          <a:lstStyle/>
          <a:p>
            <a:pPr lvl="0"/>
            <a:fld id="{92DA454B-C859-4892-B9FA-68B588C9F547}" type="slidenum">
              <a:rPr lang="en-US" noProof="0" smtClean="0"/>
              <a:pPr lvl="0"/>
              <a:t>3</a:t>
            </a:fld>
            <a:endParaRPr lang="en-US" noProof="0" dirty="0"/>
          </a:p>
        </p:txBody>
      </p:sp>
      <p:graphicFrame>
        <p:nvGraphicFramePr>
          <p:cNvPr id="9" name="Chart 8" title="Slide 3 - Chart"/>
          <p:cNvGraphicFramePr>
            <a:graphicFrameLocks/>
          </p:cNvGraphicFramePr>
          <p:nvPr>
            <p:extLst/>
          </p:nvPr>
        </p:nvGraphicFramePr>
        <p:xfrm>
          <a:off x="731523" y="1512766"/>
          <a:ext cx="7612381" cy="309613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6" title="Slide 3 - Title"/>
          <p:cNvSpPr txBox="1">
            <a:spLocks/>
          </p:cNvSpPr>
          <p:nvPr/>
        </p:nvSpPr>
        <p:spPr>
          <a:xfrm>
            <a:off x="662940" y="547356"/>
            <a:ext cx="7612380" cy="928511"/>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00000"/>
              </a:lnSpc>
              <a:spcBef>
                <a:spcPct val="0"/>
              </a:spcBef>
              <a:spcAft>
                <a:spcPts val="0"/>
              </a:spcAft>
              <a:buClrTx/>
              <a:buSzTx/>
              <a:buFontTx/>
              <a:buNone/>
              <a:tabLst/>
              <a:defRPr/>
            </a:pPr>
            <a:endParaRPr kumimoji="0" lang="en-US" sz="252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graphicFrame>
        <p:nvGraphicFramePr>
          <p:cNvPr id="8" name="Chart 7" title="Pending Appeals FY10 to FY19"/>
          <p:cNvGraphicFramePr>
            <a:graphicFrameLocks/>
          </p:cNvGraphicFramePr>
          <p:nvPr>
            <p:extLst/>
          </p:nvPr>
        </p:nvGraphicFramePr>
        <p:xfrm>
          <a:off x="445770" y="1338246"/>
          <a:ext cx="7829551" cy="3281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5948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Recent decisions designated precedential</a:t>
            </a:r>
            <a:endParaRPr lang="en-US" sz="3200" dirty="0"/>
          </a:p>
        </p:txBody>
      </p:sp>
      <p:graphicFrame>
        <p:nvGraphicFramePr>
          <p:cNvPr id="4" name="Content Placeholder 3" title="Table showing recent decisions designated precedential."/>
          <p:cNvGraphicFramePr>
            <a:graphicFrameLocks noGrp="1"/>
          </p:cNvGraphicFramePr>
          <p:nvPr>
            <p:ph idx="4294967295"/>
            <p:extLst>
              <p:ext uri="{D42A27DB-BD31-4B8C-83A1-F6EECF244321}">
                <p14:modId xmlns:p14="http://schemas.microsoft.com/office/powerpoint/2010/main" val="3042909710"/>
              </p:ext>
            </p:extLst>
          </p:nvPr>
        </p:nvGraphicFramePr>
        <p:xfrm>
          <a:off x="457200" y="1089099"/>
          <a:ext cx="8382000" cy="4343400"/>
        </p:xfrm>
        <a:graphic>
          <a:graphicData uri="http://schemas.openxmlformats.org/drawingml/2006/table">
            <a:tbl>
              <a:tblPr firstRow="1" bandRow="1">
                <a:tableStyleId>{5C22544A-7EE6-4342-B048-85BDC9FD1C3A}</a:tableStyleId>
              </a:tblPr>
              <a:tblGrid>
                <a:gridCol w="2940050">
                  <a:extLst>
                    <a:ext uri="{9D8B030D-6E8A-4147-A177-3AD203B41FA5}">
                      <a16:colId xmlns:a16="http://schemas.microsoft.com/office/drawing/2014/main" val="741022448"/>
                    </a:ext>
                  </a:extLst>
                </a:gridCol>
                <a:gridCol w="2184477">
                  <a:extLst>
                    <a:ext uri="{9D8B030D-6E8A-4147-A177-3AD203B41FA5}">
                      <a16:colId xmlns:a16="http://schemas.microsoft.com/office/drawing/2014/main" val="2818296568"/>
                    </a:ext>
                  </a:extLst>
                </a:gridCol>
                <a:gridCol w="1441373">
                  <a:extLst>
                    <a:ext uri="{9D8B030D-6E8A-4147-A177-3AD203B41FA5}">
                      <a16:colId xmlns:a16="http://schemas.microsoft.com/office/drawing/2014/main" val="1470256666"/>
                    </a:ext>
                  </a:extLst>
                </a:gridCol>
                <a:gridCol w="908050">
                  <a:extLst>
                    <a:ext uri="{9D8B030D-6E8A-4147-A177-3AD203B41FA5}">
                      <a16:colId xmlns:a16="http://schemas.microsoft.com/office/drawing/2014/main" val="940163640"/>
                    </a:ext>
                  </a:extLst>
                </a:gridCol>
                <a:gridCol w="908050">
                  <a:extLst>
                    <a:ext uri="{9D8B030D-6E8A-4147-A177-3AD203B41FA5}">
                      <a16:colId xmlns:a16="http://schemas.microsoft.com/office/drawing/2014/main" val="3230040944"/>
                    </a:ext>
                  </a:extLst>
                </a:gridCol>
              </a:tblGrid>
              <a:tr h="434340">
                <a:tc>
                  <a:txBody>
                    <a:bodyPr/>
                    <a:lstStyle/>
                    <a:p>
                      <a:pPr algn="l" fontAlgn="ctr"/>
                      <a:r>
                        <a:rPr lang="en-US" sz="1100" b="1" i="0" u="none" strike="noStrike" dirty="0" smtClean="0">
                          <a:solidFill>
                            <a:schemeClr val="bg1"/>
                          </a:solidFill>
                          <a:effectLst/>
                          <a:latin typeface="+mn-lt"/>
                        </a:rPr>
                        <a:t>Case/appeal name</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Case/appeal number</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a:solidFill>
                            <a:schemeClr val="bg1"/>
                          </a:solidFill>
                          <a:effectLst/>
                          <a:latin typeface="+mn-lt"/>
                        </a:rPr>
                        <a:t>Topic</a:t>
                      </a:r>
                    </a:p>
                  </a:txBody>
                  <a:tcPr marL="28575" marR="28575" marT="28575" marB="28575" anchor="ctr"/>
                </a:tc>
                <a:tc>
                  <a:txBody>
                    <a:bodyPr/>
                    <a:lstStyle/>
                    <a:p>
                      <a:pPr algn="l" fontAlgn="ctr"/>
                      <a:r>
                        <a:rPr lang="en-US" sz="1100" b="1" i="0" u="none" strike="noStrike" dirty="0" smtClean="0">
                          <a:solidFill>
                            <a:schemeClr val="bg1"/>
                          </a:solidFill>
                          <a:effectLst/>
                          <a:latin typeface="+mn-lt"/>
                        </a:rPr>
                        <a:t>Date issued</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Date</a:t>
                      </a:r>
                      <a:r>
                        <a:rPr lang="en-US" sz="1100" b="1" i="0" u="none" strike="noStrike" baseline="0" dirty="0" smtClean="0">
                          <a:solidFill>
                            <a:schemeClr val="bg1"/>
                          </a:solidFill>
                          <a:effectLst/>
                          <a:latin typeface="+mn-lt"/>
                        </a:rPr>
                        <a:t> d</a:t>
                      </a:r>
                      <a:r>
                        <a:rPr lang="en-US" sz="1100" b="1" i="0" u="none" strike="noStrike" dirty="0" smtClean="0">
                          <a:solidFill>
                            <a:schemeClr val="bg1"/>
                          </a:solidFill>
                          <a:effectLst/>
                          <a:latin typeface="+mn-lt"/>
                        </a:rPr>
                        <a:t>esignated</a:t>
                      </a:r>
                      <a:endParaRPr lang="en-US" sz="1100" b="1" i="0" u="none" strike="sngStrike" baseline="0" dirty="0">
                        <a:solidFill>
                          <a:schemeClr val="bg1"/>
                        </a:solidFill>
                        <a:effectLst/>
                        <a:latin typeface="+mn-lt"/>
                      </a:endParaRPr>
                    </a:p>
                  </a:txBody>
                  <a:tcPr marL="45720" marR="45720" anchor="ctr"/>
                </a:tc>
                <a:extLst>
                  <a:ext uri="{0D108BD9-81ED-4DB2-BD59-A6C34878D82A}">
                    <a16:rowId xmlns:a16="http://schemas.microsoft.com/office/drawing/2014/main" val="3006978210"/>
                  </a:ext>
                </a:extLst>
              </a:tr>
              <a:tr h="434340">
                <a:tc>
                  <a:txBody>
                    <a:bodyPr/>
                    <a:lstStyle/>
                    <a:p>
                      <a:pPr algn="l" fontAlgn="ctr"/>
                      <a:r>
                        <a:rPr lang="sv-SE" sz="1100" b="0" i="1" u="none" strike="noStrike" dirty="0" smtClean="0">
                          <a:solidFill>
                            <a:schemeClr val="tx1"/>
                          </a:solidFill>
                          <a:effectLst/>
                          <a:latin typeface="+mn-lt"/>
                          <a:cs typeface="Times New Roman" panose="02020603050405020304" pitchFamily="18" charset="0"/>
                        </a:rPr>
                        <a:t>Proppant Express Invs., LLC v. Oren Techs., LLC</a:t>
                      </a:r>
                      <a:endParaRPr lang="sv-SE" sz="1100" b="0" i="1" u="none" strike="noStrike" dirty="0">
                        <a:solidFill>
                          <a:schemeClr val="tx1"/>
                        </a:solidFill>
                        <a:effectLst/>
                        <a:latin typeface="+mn-lt"/>
                        <a:cs typeface="Times New Roman" panose="02020603050405020304" pitchFamily="18" charset="0"/>
                      </a:endParaRPr>
                    </a:p>
                  </a:txBody>
                  <a:tcPr marL="45720" marR="45720" anchor="ctr"/>
                </a:tc>
                <a:tc>
                  <a:txBody>
                    <a:bodyPr/>
                    <a:lstStyle/>
                    <a:p>
                      <a:pPr algn="l" fontAlgn="ctr"/>
                      <a:r>
                        <a:rPr lang="en-US" sz="1100" b="0" i="0" u="none" strike="noStrike" dirty="0">
                          <a:solidFill>
                            <a:schemeClr val="tx1"/>
                          </a:solidFill>
                          <a:effectLst/>
                          <a:latin typeface="+mn-lt"/>
                          <a:cs typeface="Times New Roman" panose="02020603050405020304" pitchFamily="18" charset="0"/>
                        </a:rPr>
                        <a:t>IPR2017-01917, Paper 86</a:t>
                      </a:r>
                    </a:p>
                  </a:txBody>
                  <a:tcPr marL="45720" marR="45720" anchor="ctr"/>
                </a:tc>
                <a:tc>
                  <a:txBody>
                    <a:bodyPr/>
                    <a:lstStyle/>
                    <a:p>
                      <a:pPr algn="l" fontAlgn="ctr"/>
                      <a:r>
                        <a:rPr lang="en-US" sz="1100" b="0" i="0" u="none" strike="noStrike" dirty="0" smtClean="0">
                          <a:solidFill>
                            <a:schemeClr val="tx1"/>
                          </a:solidFill>
                          <a:effectLst/>
                          <a:latin typeface="+mn-lt"/>
                          <a:cs typeface="Times New Roman" panose="02020603050405020304" pitchFamily="18" charset="0"/>
                        </a:rPr>
                        <a:t>AIA - RPI - 312(a)(2), 315(b)</a:t>
                      </a:r>
                      <a:endParaRPr lang="en-US" sz="1100" b="0" i="0" u="none" strike="noStrike" dirty="0">
                        <a:solidFill>
                          <a:schemeClr val="tx1"/>
                        </a:solidFill>
                        <a:effectLst/>
                        <a:latin typeface="+mn-lt"/>
                        <a:cs typeface="Times New Roman" panose="02020603050405020304" pitchFamily="18" charset="0"/>
                      </a:endParaRPr>
                    </a:p>
                  </a:txBody>
                  <a:tcPr marL="45720" marR="45720" anchor="ctr"/>
                </a:tc>
                <a:tc>
                  <a:txBody>
                    <a:bodyPr/>
                    <a:lstStyle/>
                    <a:p>
                      <a:pPr algn="r" fontAlgn="b"/>
                      <a:r>
                        <a:rPr lang="en-US" sz="1100" b="0" i="0" u="none" strike="noStrike" dirty="0">
                          <a:solidFill>
                            <a:schemeClr val="tx1"/>
                          </a:solidFill>
                          <a:effectLst/>
                          <a:latin typeface="+mn-lt"/>
                          <a:cs typeface="Times New Roman" panose="02020603050405020304" pitchFamily="18" charset="0"/>
                        </a:rPr>
                        <a:t>2/13/2019</a:t>
                      </a:r>
                    </a:p>
                  </a:txBody>
                  <a:tcPr marL="45720" marR="45720" anchor="ctr"/>
                </a:tc>
                <a:tc>
                  <a:txBody>
                    <a:bodyPr/>
                    <a:lstStyle/>
                    <a:p>
                      <a:pPr algn="r" fontAlgn="b"/>
                      <a:r>
                        <a:rPr lang="en-US" sz="1100" b="0" i="0" u="none" strike="noStrike" dirty="0" smtClean="0">
                          <a:solidFill>
                            <a:schemeClr val="tx1"/>
                          </a:solidFill>
                          <a:effectLst/>
                          <a:latin typeface="+mn-lt"/>
                          <a:cs typeface="Times New Roman" panose="02020603050405020304" pitchFamily="18" charset="0"/>
                        </a:rPr>
                        <a:t>4/16/2019</a:t>
                      </a:r>
                      <a:endParaRPr lang="en-US" sz="1100" b="0" i="0" u="none" strike="noStrike" dirty="0">
                        <a:solidFill>
                          <a:schemeClr val="tx1"/>
                        </a:solidFill>
                        <a:effectLst/>
                        <a:latin typeface="+mn-lt"/>
                        <a:cs typeface="Times New Roman" panose="02020603050405020304" pitchFamily="18" charset="0"/>
                      </a:endParaRPr>
                    </a:p>
                  </a:txBody>
                  <a:tcPr marL="45720" marR="45720" anchor="ctr"/>
                </a:tc>
                <a:extLst>
                  <a:ext uri="{0D108BD9-81ED-4DB2-BD59-A6C34878D82A}">
                    <a16:rowId xmlns:a16="http://schemas.microsoft.com/office/drawing/2014/main" val="2820523112"/>
                  </a:ext>
                </a:extLst>
              </a:tr>
              <a:tr h="434340">
                <a:tc>
                  <a:txBody>
                    <a:bodyPr/>
                    <a:lstStyle/>
                    <a:p>
                      <a:pPr algn="l" fontAlgn="b"/>
                      <a:r>
                        <a:rPr lang="en-US" sz="1100" b="0" i="1" u="none" strike="noStrike" dirty="0" err="1">
                          <a:solidFill>
                            <a:schemeClr val="tx1"/>
                          </a:solidFill>
                          <a:effectLst/>
                          <a:latin typeface="+mn-lt"/>
                          <a:cs typeface="Times New Roman" panose="02020603050405020304" pitchFamily="18" charset="0"/>
                        </a:rPr>
                        <a:t>Ventex</a:t>
                      </a:r>
                      <a:r>
                        <a:rPr lang="en-US" sz="1100" b="0" i="1" u="none" strike="noStrike" dirty="0">
                          <a:solidFill>
                            <a:schemeClr val="tx1"/>
                          </a:solidFill>
                          <a:effectLst/>
                          <a:latin typeface="+mn-lt"/>
                          <a:cs typeface="Times New Roman" panose="02020603050405020304" pitchFamily="18" charset="0"/>
                        </a:rPr>
                        <a:t> Co., </a:t>
                      </a:r>
                      <a:r>
                        <a:rPr lang="en-US" sz="1100" b="0" i="1" u="none" strike="noStrike" dirty="0" smtClean="0">
                          <a:solidFill>
                            <a:schemeClr val="tx1"/>
                          </a:solidFill>
                          <a:effectLst/>
                          <a:latin typeface="+mn-lt"/>
                          <a:cs typeface="Times New Roman" panose="02020603050405020304" pitchFamily="18" charset="0"/>
                        </a:rPr>
                        <a:t>Ltd. </a:t>
                      </a:r>
                      <a:r>
                        <a:rPr lang="en-US" sz="1100" b="0" i="1" u="none" strike="noStrike" dirty="0">
                          <a:solidFill>
                            <a:schemeClr val="tx1"/>
                          </a:solidFill>
                          <a:effectLst/>
                          <a:latin typeface="+mn-lt"/>
                          <a:cs typeface="Times New Roman" panose="02020603050405020304" pitchFamily="18" charset="0"/>
                        </a:rPr>
                        <a:t>v. Columbia Sportswear North America, Inc.</a:t>
                      </a:r>
                    </a:p>
                  </a:txBody>
                  <a:tcPr marL="45720" marR="45720" anchor="ctr"/>
                </a:tc>
                <a:tc>
                  <a:txBody>
                    <a:bodyPr/>
                    <a:lstStyle/>
                    <a:p>
                      <a:pPr algn="l" fontAlgn="b"/>
                      <a:r>
                        <a:rPr lang="en-US" sz="1100" b="0" i="0" u="none" strike="noStrike" dirty="0">
                          <a:solidFill>
                            <a:schemeClr val="tx1"/>
                          </a:solidFill>
                          <a:effectLst/>
                          <a:latin typeface="+mn-lt"/>
                          <a:cs typeface="Times New Roman" panose="02020603050405020304" pitchFamily="18" charset="0"/>
                        </a:rPr>
                        <a:t>IPR2017-00651, Paper </a:t>
                      </a:r>
                      <a:r>
                        <a:rPr lang="en-US" sz="1100" b="0" i="0" u="none" strike="noStrike" dirty="0" smtClean="0">
                          <a:solidFill>
                            <a:schemeClr val="tx1"/>
                          </a:solidFill>
                          <a:effectLst/>
                          <a:latin typeface="+mn-lt"/>
                          <a:cs typeface="Times New Roman" panose="02020603050405020304" pitchFamily="18" charset="0"/>
                        </a:rPr>
                        <a:t>1</a:t>
                      </a:r>
                      <a:r>
                        <a:rPr lang="en-US" sz="1100" b="0" i="0" u="none" strike="noStrike" baseline="0" dirty="0" smtClean="0">
                          <a:solidFill>
                            <a:schemeClr val="tx1"/>
                          </a:solidFill>
                          <a:effectLst/>
                          <a:latin typeface="+mn-lt"/>
                          <a:cs typeface="Times New Roman" panose="02020603050405020304" pitchFamily="18" charset="0"/>
                        </a:rPr>
                        <a:t>52</a:t>
                      </a:r>
                      <a:endParaRPr lang="en-US" sz="1100" b="0" i="0" u="none" strike="sngStrike" baseline="0" dirty="0">
                        <a:solidFill>
                          <a:schemeClr val="tx1"/>
                        </a:solidFill>
                        <a:effectLst/>
                        <a:latin typeface="+mn-lt"/>
                        <a:cs typeface="Times New Roman" panose="02020603050405020304" pitchFamily="18" charset="0"/>
                      </a:endParaRPr>
                    </a:p>
                  </a:txBody>
                  <a:tcPr marL="45720" marR="45720" anchor="ctr"/>
                </a:tc>
                <a:tc>
                  <a:txBody>
                    <a:bodyPr/>
                    <a:lstStyle/>
                    <a:p>
                      <a:pPr algn="l" fontAlgn="ctr"/>
                      <a:r>
                        <a:rPr lang="en-US" sz="1100" b="0" i="0" u="none" strike="noStrike" dirty="0">
                          <a:solidFill>
                            <a:schemeClr val="tx1"/>
                          </a:solidFill>
                          <a:effectLst/>
                          <a:latin typeface="+mn-lt"/>
                          <a:cs typeface="Times New Roman" panose="02020603050405020304" pitchFamily="18" charset="0"/>
                        </a:rPr>
                        <a:t>AIA - RPI - 312(a)(2</a:t>
                      </a:r>
                      <a:r>
                        <a:rPr lang="en-US" sz="1100" b="0" i="0" u="none" strike="noStrike" dirty="0" smtClean="0">
                          <a:solidFill>
                            <a:schemeClr val="tx1"/>
                          </a:solidFill>
                          <a:effectLst/>
                          <a:latin typeface="+mn-lt"/>
                          <a:cs typeface="Times New Roman" panose="02020603050405020304" pitchFamily="18" charset="0"/>
                        </a:rPr>
                        <a:t>), 315(b)</a:t>
                      </a:r>
                      <a:endParaRPr lang="en-US" sz="1100" b="0" i="0" u="none" strike="noStrike" dirty="0">
                        <a:solidFill>
                          <a:schemeClr val="tx1"/>
                        </a:solidFill>
                        <a:effectLst/>
                        <a:latin typeface="+mn-lt"/>
                        <a:cs typeface="Times New Roman" panose="02020603050405020304" pitchFamily="18" charset="0"/>
                      </a:endParaRPr>
                    </a:p>
                  </a:txBody>
                  <a:tcPr marL="45720" marR="45720" anchor="ctr"/>
                </a:tc>
                <a:tc>
                  <a:txBody>
                    <a:bodyPr/>
                    <a:lstStyle/>
                    <a:p>
                      <a:pPr algn="r" fontAlgn="b"/>
                      <a:r>
                        <a:rPr lang="en-US" sz="1100" b="0" i="0" u="none" strike="noStrike" dirty="0">
                          <a:solidFill>
                            <a:schemeClr val="tx1"/>
                          </a:solidFill>
                          <a:effectLst/>
                          <a:latin typeface="+mn-lt"/>
                          <a:cs typeface="Times New Roman" panose="02020603050405020304" pitchFamily="18" charset="0"/>
                        </a:rPr>
                        <a:t>1/24/2019</a:t>
                      </a:r>
                    </a:p>
                  </a:txBody>
                  <a:tcPr marL="45720" marR="45720" anchor="ctr"/>
                </a:tc>
                <a:tc>
                  <a:txBody>
                    <a:bodyPr/>
                    <a:lstStyle/>
                    <a:p>
                      <a:pPr algn="r" fontAlgn="b"/>
                      <a:r>
                        <a:rPr lang="en-US" sz="1100" b="0" i="0" u="none" strike="noStrike" dirty="0" smtClean="0">
                          <a:solidFill>
                            <a:schemeClr val="tx1"/>
                          </a:solidFill>
                          <a:effectLst/>
                          <a:latin typeface="+mn-lt"/>
                          <a:cs typeface="Times New Roman" panose="02020603050405020304" pitchFamily="18" charset="0"/>
                        </a:rPr>
                        <a:t>4/16/2019</a:t>
                      </a:r>
                      <a:endParaRPr lang="en-US" sz="1100" b="0" i="0" u="none" strike="noStrike" dirty="0">
                        <a:solidFill>
                          <a:schemeClr val="tx1"/>
                        </a:solidFill>
                        <a:effectLst/>
                        <a:latin typeface="+mn-lt"/>
                        <a:cs typeface="Times New Roman" panose="02020603050405020304" pitchFamily="18" charset="0"/>
                      </a:endParaRPr>
                    </a:p>
                  </a:txBody>
                  <a:tcPr marL="45720" marR="45720" anchor="ctr"/>
                </a:tc>
                <a:extLst>
                  <a:ext uri="{0D108BD9-81ED-4DB2-BD59-A6C34878D82A}">
                    <a16:rowId xmlns:a16="http://schemas.microsoft.com/office/drawing/2014/main" val="1083006138"/>
                  </a:ext>
                </a:extLst>
              </a:tr>
              <a:tr h="434340">
                <a:tc>
                  <a:txBody>
                    <a:bodyPr/>
                    <a:lstStyle/>
                    <a:p>
                      <a:pPr algn="l" fontAlgn="b"/>
                      <a:r>
                        <a:rPr lang="it-IT" sz="1100" b="0" i="1" u="none" strike="noStrike" dirty="0" smtClean="0">
                          <a:solidFill>
                            <a:schemeClr val="tx1"/>
                          </a:solidFill>
                          <a:effectLst/>
                          <a:latin typeface="+mn-lt"/>
                          <a:cs typeface="Times New Roman" panose="02020603050405020304" pitchFamily="18" charset="0"/>
                        </a:rPr>
                        <a:t>Infiltrator</a:t>
                      </a:r>
                      <a:r>
                        <a:rPr lang="it-IT" sz="1100" b="0" i="1" u="none" strike="noStrike" baseline="0" dirty="0" smtClean="0">
                          <a:solidFill>
                            <a:schemeClr val="tx1"/>
                          </a:solidFill>
                          <a:effectLst/>
                          <a:latin typeface="+mn-lt"/>
                          <a:cs typeface="Times New Roman" panose="02020603050405020304" pitchFamily="18" charset="0"/>
                        </a:rPr>
                        <a:t> Water Techs., LLC v. Presby Patent Trust</a:t>
                      </a:r>
                      <a:endParaRPr lang="it-IT" sz="1100" b="0" i="1" u="none" strike="noStrike" dirty="0">
                        <a:solidFill>
                          <a:schemeClr val="tx1"/>
                        </a:solidFill>
                        <a:effectLst/>
                        <a:latin typeface="+mn-lt"/>
                        <a:cs typeface="Times New Roman" panose="02020603050405020304" pitchFamily="18" charset="0"/>
                      </a:endParaRPr>
                    </a:p>
                  </a:txBody>
                  <a:tcPr marL="45720" marR="45720" anchor="ctr"/>
                </a:tc>
                <a:tc>
                  <a:txBody>
                    <a:bodyPr/>
                    <a:lstStyle/>
                    <a:p>
                      <a:pPr algn="l" fontAlgn="b"/>
                      <a:r>
                        <a:rPr lang="en-US" sz="1100" b="0" i="0" u="none" strike="noStrike" dirty="0" smtClean="0">
                          <a:solidFill>
                            <a:schemeClr val="tx1"/>
                          </a:solidFill>
                          <a:effectLst/>
                          <a:latin typeface="+mn-lt"/>
                          <a:cs typeface="Times New Roman" panose="02020603050405020304" pitchFamily="18" charset="0"/>
                        </a:rPr>
                        <a:t>IPR2018-00224, Paper 25</a:t>
                      </a:r>
                      <a:endParaRPr lang="en-US" sz="1100" b="0" i="0" u="none" strike="noStrike" dirty="0">
                        <a:solidFill>
                          <a:schemeClr val="tx1"/>
                        </a:solidFill>
                        <a:effectLst/>
                        <a:latin typeface="+mn-lt"/>
                        <a:cs typeface="Times New Roman" panose="02020603050405020304" pitchFamily="18" charset="0"/>
                      </a:endParaRPr>
                    </a:p>
                  </a:txBody>
                  <a:tcPr marL="45720" marR="45720" anchor="ctr"/>
                </a:tc>
                <a:tc>
                  <a:txBody>
                    <a:bodyPr/>
                    <a:lstStyle/>
                    <a:p>
                      <a:pPr algn="l" fontAlgn="ctr"/>
                      <a:r>
                        <a:rPr lang="en-US" sz="1100" b="0" i="0" u="none" strike="noStrike" dirty="0" smtClean="0">
                          <a:solidFill>
                            <a:schemeClr val="tx1"/>
                          </a:solidFill>
                          <a:effectLst/>
                          <a:latin typeface="+mn-lt"/>
                          <a:cs typeface="Times New Roman" panose="02020603050405020304" pitchFamily="18" charset="0"/>
                        </a:rPr>
                        <a:t>AIA - Time Bar -  315(b)</a:t>
                      </a:r>
                      <a:endParaRPr lang="en-US" sz="1100" b="0" i="0" u="none" strike="noStrike" dirty="0">
                        <a:solidFill>
                          <a:schemeClr val="tx1"/>
                        </a:solidFill>
                        <a:effectLst/>
                        <a:latin typeface="+mn-lt"/>
                        <a:cs typeface="Times New Roman" panose="02020603050405020304" pitchFamily="18" charset="0"/>
                      </a:endParaRPr>
                    </a:p>
                  </a:txBody>
                  <a:tcPr marL="45720" marR="45720" anchor="ctr"/>
                </a:tc>
                <a:tc>
                  <a:txBody>
                    <a:bodyPr/>
                    <a:lstStyle/>
                    <a:p>
                      <a:pPr algn="r" fontAlgn="b"/>
                      <a:r>
                        <a:rPr lang="en-US" sz="1100" b="0" i="0" u="none" strike="noStrike" dirty="0" smtClean="0">
                          <a:solidFill>
                            <a:schemeClr val="tx1"/>
                          </a:solidFill>
                          <a:effectLst/>
                          <a:latin typeface="+mn-lt"/>
                          <a:cs typeface="Times New Roman" panose="02020603050405020304" pitchFamily="18" charset="0"/>
                        </a:rPr>
                        <a:t>10/1/2018</a:t>
                      </a:r>
                      <a:endParaRPr lang="en-US" sz="1100" b="0" i="0" u="none" strike="noStrike" dirty="0">
                        <a:solidFill>
                          <a:schemeClr val="tx1"/>
                        </a:solidFill>
                        <a:effectLst/>
                        <a:latin typeface="+mn-lt"/>
                        <a:cs typeface="Times New Roman" panose="02020603050405020304" pitchFamily="18" charset="0"/>
                      </a:endParaRPr>
                    </a:p>
                  </a:txBody>
                  <a:tcPr marL="45720" marR="45720" anchor="ctr"/>
                </a:tc>
                <a:tc>
                  <a:txBody>
                    <a:bodyPr/>
                    <a:lstStyle/>
                    <a:p>
                      <a:pPr algn="r" fontAlgn="b"/>
                      <a:r>
                        <a:rPr lang="en-US" sz="1100" b="0" i="0" u="none" strike="noStrike" dirty="0" smtClean="0">
                          <a:solidFill>
                            <a:schemeClr val="tx1"/>
                          </a:solidFill>
                          <a:effectLst/>
                          <a:latin typeface="+mn-lt"/>
                          <a:cs typeface="Times New Roman" panose="02020603050405020304" pitchFamily="18" charset="0"/>
                        </a:rPr>
                        <a:t>9/9/2019</a:t>
                      </a:r>
                      <a:endParaRPr lang="en-US" sz="1100" b="0" i="0" u="none" strike="noStrike" dirty="0">
                        <a:solidFill>
                          <a:schemeClr val="tx1"/>
                        </a:solidFill>
                        <a:effectLst/>
                        <a:latin typeface="+mn-lt"/>
                        <a:cs typeface="Times New Roman" panose="02020603050405020304" pitchFamily="18" charset="0"/>
                      </a:endParaRPr>
                    </a:p>
                  </a:txBody>
                  <a:tcPr marL="45720" marR="45720" anchor="ctr"/>
                </a:tc>
                <a:extLst>
                  <a:ext uri="{0D108BD9-81ED-4DB2-BD59-A6C34878D82A}">
                    <a16:rowId xmlns:a16="http://schemas.microsoft.com/office/drawing/2014/main" val="2255468846"/>
                  </a:ext>
                </a:extLst>
              </a:tr>
              <a:tr h="434340">
                <a:tc>
                  <a:txBody>
                    <a:bodyPr/>
                    <a:lstStyle/>
                    <a:p>
                      <a:pPr algn="l" fontAlgn="b"/>
                      <a:r>
                        <a:rPr lang="it-IT" sz="1100" b="0" i="1" u="none" strike="noStrike" dirty="0">
                          <a:solidFill>
                            <a:schemeClr val="tx1"/>
                          </a:solidFill>
                          <a:effectLst/>
                          <a:latin typeface="+mn-lt"/>
                          <a:cs typeface="Times New Roman" panose="02020603050405020304" pitchFamily="18" charset="0"/>
                        </a:rPr>
                        <a:t>Adello </a:t>
                      </a:r>
                      <a:r>
                        <a:rPr lang="it-IT" sz="1100" b="0" i="1" u="none" strike="noStrike" dirty="0" smtClean="0">
                          <a:solidFill>
                            <a:schemeClr val="tx1"/>
                          </a:solidFill>
                          <a:effectLst/>
                          <a:latin typeface="+mn-lt"/>
                          <a:cs typeface="Times New Roman" panose="02020603050405020304" pitchFamily="18" charset="0"/>
                        </a:rPr>
                        <a:t>Biologics, </a:t>
                      </a:r>
                      <a:r>
                        <a:rPr lang="it-IT" sz="1100" b="0" i="1" u="none" strike="noStrike" dirty="0">
                          <a:solidFill>
                            <a:schemeClr val="tx1"/>
                          </a:solidFill>
                          <a:effectLst/>
                          <a:latin typeface="+mn-lt"/>
                          <a:cs typeface="Times New Roman" panose="02020603050405020304" pitchFamily="18" charset="0"/>
                        </a:rPr>
                        <a:t>LLC v. </a:t>
                      </a:r>
                      <a:r>
                        <a:rPr lang="it-IT" sz="1100" b="0" i="1" u="none" strike="noStrike" dirty="0" smtClean="0">
                          <a:solidFill>
                            <a:schemeClr val="tx1"/>
                          </a:solidFill>
                          <a:effectLst/>
                          <a:latin typeface="+mn-lt"/>
                          <a:cs typeface="Times New Roman" panose="02020603050405020304" pitchFamily="18" charset="0"/>
                        </a:rPr>
                        <a:t>Amgen, </a:t>
                      </a:r>
                      <a:r>
                        <a:rPr lang="it-IT" sz="1100" b="0" i="1" u="none" strike="noStrike" dirty="0">
                          <a:solidFill>
                            <a:schemeClr val="tx1"/>
                          </a:solidFill>
                          <a:effectLst/>
                          <a:latin typeface="+mn-lt"/>
                          <a:cs typeface="Times New Roman" panose="02020603050405020304" pitchFamily="18" charset="0"/>
                        </a:rPr>
                        <a:t>Inc.</a:t>
                      </a:r>
                    </a:p>
                  </a:txBody>
                  <a:tcPr marL="45720" marR="45720" anchor="ctr"/>
                </a:tc>
                <a:tc>
                  <a:txBody>
                    <a:bodyPr/>
                    <a:lstStyle/>
                    <a:p>
                      <a:pPr algn="l" fontAlgn="b"/>
                      <a:r>
                        <a:rPr lang="en-US" sz="1100" b="0" i="0" u="none" strike="noStrike" dirty="0">
                          <a:solidFill>
                            <a:schemeClr val="tx1"/>
                          </a:solidFill>
                          <a:effectLst/>
                          <a:latin typeface="+mn-lt"/>
                          <a:cs typeface="Times New Roman" panose="02020603050405020304" pitchFamily="18" charset="0"/>
                        </a:rPr>
                        <a:t>PGR2019-00001, Paper 11</a:t>
                      </a:r>
                    </a:p>
                  </a:txBody>
                  <a:tcPr marL="45720" marR="45720" anchor="ctr"/>
                </a:tc>
                <a:tc>
                  <a:txBody>
                    <a:bodyPr/>
                    <a:lstStyle/>
                    <a:p>
                      <a:pPr algn="l" fontAlgn="ctr"/>
                      <a:r>
                        <a:rPr lang="en-US" sz="1100" b="0" i="0" u="none" strike="noStrike" dirty="0">
                          <a:solidFill>
                            <a:schemeClr val="tx1"/>
                          </a:solidFill>
                          <a:effectLst/>
                          <a:latin typeface="+mn-lt"/>
                          <a:cs typeface="Times New Roman" panose="02020603050405020304" pitchFamily="18" charset="0"/>
                        </a:rPr>
                        <a:t>AIA - RPI - </a:t>
                      </a:r>
                      <a:r>
                        <a:rPr lang="en-US" sz="1100" b="0" i="0" u="none" strike="noStrike" dirty="0" smtClean="0">
                          <a:solidFill>
                            <a:schemeClr val="tx1"/>
                          </a:solidFill>
                          <a:effectLst/>
                          <a:latin typeface="+mn-lt"/>
                          <a:cs typeface="Times New Roman" panose="02020603050405020304" pitchFamily="18" charset="0"/>
                        </a:rPr>
                        <a:t>322(a</a:t>
                      </a:r>
                      <a:r>
                        <a:rPr lang="en-US" sz="1100" b="0" i="0" u="none" strike="noStrike" dirty="0">
                          <a:solidFill>
                            <a:schemeClr val="tx1"/>
                          </a:solidFill>
                          <a:effectLst/>
                          <a:latin typeface="+mn-lt"/>
                          <a:cs typeface="Times New Roman" panose="02020603050405020304" pitchFamily="18" charset="0"/>
                        </a:rPr>
                        <a:t>)(2)</a:t>
                      </a:r>
                    </a:p>
                  </a:txBody>
                  <a:tcPr marL="45720" marR="45720" anchor="ctr"/>
                </a:tc>
                <a:tc>
                  <a:txBody>
                    <a:bodyPr/>
                    <a:lstStyle/>
                    <a:p>
                      <a:pPr algn="r" fontAlgn="b"/>
                      <a:r>
                        <a:rPr lang="en-US" sz="1100" b="0" i="0" u="none" strike="noStrike" dirty="0">
                          <a:solidFill>
                            <a:schemeClr val="tx1"/>
                          </a:solidFill>
                          <a:effectLst/>
                          <a:latin typeface="+mn-lt"/>
                          <a:cs typeface="Times New Roman" panose="02020603050405020304" pitchFamily="18" charset="0"/>
                        </a:rPr>
                        <a:t>2/14/2019</a:t>
                      </a:r>
                    </a:p>
                  </a:txBody>
                  <a:tcPr marL="45720" marR="45720" anchor="ctr"/>
                </a:tc>
                <a:tc>
                  <a:txBody>
                    <a:bodyPr/>
                    <a:lstStyle/>
                    <a:p>
                      <a:pPr algn="r" fontAlgn="b"/>
                      <a:r>
                        <a:rPr lang="en-US" sz="1100" b="0" i="0" u="none" strike="noStrike" dirty="0" smtClean="0">
                          <a:solidFill>
                            <a:schemeClr val="tx1"/>
                          </a:solidFill>
                          <a:effectLst/>
                          <a:latin typeface="+mn-lt"/>
                          <a:cs typeface="Times New Roman" panose="02020603050405020304" pitchFamily="18" charset="0"/>
                        </a:rPr>
                        <a:t>4/16/2019</a:t>
                      </a:r>
                      <a:endParaRPr lang="en-US" sz="1100" b="0" i="0" u="none" strike="noStrike" dirty="0">
                        <a:solidFill>
                          <a:schemeClr val="tx1"/>
                        </a:solidFill>
                        <a:effectLst/>
                        <a:latin typeface="+mn-lt"/>
                        <a:cs typeface="Times New Roman" panose="02020603050405020304" pitchFamily="18" charset="0"/>
                      </a:endParaRPr>
                    </a:p>
                  </a:txBody>
                  <a:tcPr marL="45720" marR="45720" anchor="ctr"/>
                </a:tc>
                <a:extLst>
                  <a:ext uri="{0D108BD9-81ED-4DB2-BD59-A6C34878D82A}">
                    <a16:rowId xmlns:a16="http://schemas.microsoft.com/office/drawing/2014/main" val="4105738068"/>
                  </a:ext>
                </a:extLst>
              </a:tr>
              <a:tr h="434340">
                <a:tc>
                  <a:txBody>
                    <a:bodyPr/>
                    <a:lstStyle/>
                    <a:p>
                      <a:pPr algn="l" fontAlgn="ctr"/>
                      <a:r>
                        <a:rPr lang="en-US" sz="1100" b="0" i="1" u="none" strike="noStrike" dirty="0">
                          <a:solidFill>
                            <a:srgbClr val="000000"/>
                          </a:solidFill>
                          <a:effectLst/>
                          <a:latin typeface="+mn-lt"/>
                        </a:rPr>
                        <a:t>Valve Corp. v. Elec. Scripting Prods., Inc.</a:t>
                      </a:r>
                    </a:p>
                  </a:txBody>
                  <a:tcPr marL="45720" marR="45720" anchor="ctr"/>
                </a:tc>
                <a:tc>
                  <a:txBody>
                    <a:bodyPr/>
                    <a:lstStyle/>
                    <a:p>
                      <a:pPr algn="l" fontAlgn="ctr"/>
                      <a:r>
                        <a:rPr lang="en-US" sz="1100" b="0" i="0" u="none" strike="noStrike" dirty="0">
                          <a:solidFill>
                            <a:srgbClr val="000000"/>
                          </a:solidFill>
                          <a:effectLst/>
                          <a:latin typeface="+mn-lt"/>
                        </a:rPr>
                        <a:t>IPR2019-00062, -00063, -00084, Paper 11</a:t>
                      </a:r>
                    </a:p>
                  </a:txBody>
                  <a:tcPr marL="45720" marR="4572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AIA </a:t>
                      </a:r>
                      <a:r>
                        <a:rPr lang="en-US" sz="1100" b="0" i="0" u="none" strike="noStrike" dirty="0" smtClean="0">
                          <a:solidFill>
                            <a:srgbClr val="000000"/>
                          </a:solidFill>
                          <a:effectLst/>
                          <a:latin typeface="+mn-lt"/>
                        </a:rPr>
                        <a:t>- Institution -</a:t>
                      </a:r>
                    </a:p>
                    <a:p>
                      <a:pPr algn="l" fontAlgn="ctr"/>
                      <a:r>
                        <a:rPr lang="en-US" sz="1100" b="0" i="0" u="none" strike="noStrike" dirty="0" smtClean="0">
                          <a:solidFill>
                            <a:srgbClr val="000000"/>
                          </a:solidFill>
                          <a:effectLst/>
                          <a:latin typeface="+mn-lt"/>
                        </a:rPr>
                        <a:t>314(a)</a:t>
                      </a:r>
                      <a:endParaRPr lang="en-US" sz="1100" b="0" i="0" u="none" strike="noStrike" dirty="0">
                        <a:solidFill>
                          <a:srgbClr val="000000"/>
                        </a:solidFill>
                        <a:effectLst/>
                        <a:latin typeface="+mn-lt"/>
                      </a:endParaRPr>
                    </a:p>
                  </a:txBody>
                  <a:tcPr marL="45720" marR="45720" anchor="ctr"/>
                </a:tc>
                <a:tc>
                  <a:txBody>
                    <a:bodyPr/>
                    <a:lstStyle/>
                    <a:p>
                      <a:pPr algn="r" fontAlgn="ctr"/>
                      <a:r>
                        <a:rPr lang="en-US" sz="1100" b="0" i="0" u="none" strike="noStrike" dirty="0">
                          <a:solidFill>
                            <a:srgbClr val="000000"/>
                          </a:solidFill>
                          <a:effectLst/>
                          <a:latin typeface="+mn-lt"/>
                        </a:rPr>
                        <a:t>4/2/2019</a:t>
                      </a:r>
                    </a:p>
                  </a:txBody>
                  <a:tcPr marL="45720" marR="45720" anchor="ctr"/>
                </a:tc>
                <a:tc>
                  <a:txBody>
                    <a:bodyPr/>
                    <a:lstStyle/>
                    <a:p>
                      <a:pPr algn="r" fontAlgn="ctr"/>
                      <a:r>
                        <a:rPr lang="en-US" sz="1100" b="0" i="0" u="none" strike="noStrike" dirty="0" smtClean="0">
                          <a:solidFill>
                            <a:srgbClr val="000000"/>
                          </a:solidFill>
                          <a:effectLst/>
                          <a:latin typeface="+mn-lt"/>
                        </a:rPr>
                        <a:t>5/</a:t>
                      </a:r>
                      <a:r>
                        <a:rPr lang="en-US" sz="1100" b="0" i="0" u="none" strike="noStrike" dirty="0" smtClean="0">
                          <a:solidFill>
                            <a:schemeClr val="tx1"/>
                          </a:solidFill>
                          <a:effectLst/>
                          <a:latin typeface="+mn-lt"/>
                        </a:rPr>
                        <a:t>7</a:t>
                      </a:r>
                      <a:r>
                        <a:rPr lang="en-US" sz="1100" b="0" i="0" u="none" strike="noStrike" dirty="0" smtClean="0">
                          <a:solidFill>
                            <a:srgbClr val="000000"/>
                          </a:solidFill>
                          <a:effectLst/>
                          <a:latin typeface="+mn-lt"/>
                        </a:rPr>
                        <a:t>/2019</a:t>
                      </a:r>
                      <a:endParaRPr lang="en-US" sz="11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506651292"/>
                  </a:ext>
                </a:extLst>
              </a:tr>
              <a:tr h="434340">
                <a:tc>
                  <a:txBody>
                    <a:bodyPr/>
                    <a:lstStyle/>
                    <a:p>
                      <a:pPr algn="l" fontAlgn="ctr"/>
                      <a:r>
                        <a:rPr lang="en-US" sz="1100" b="0" i="1" u="none" strike="noStrike" dirty="0" smtClean="0">
                          <a:solidFill>
                            <a:srgbClr val="000000"/>
                          </a:solidFill>
                          <a:effectLst/>
                          <a:latin typeface="+mn-lt"/>
                        </a:rPr>
                        <a:t>Valve Corp. v. Elec. Scripting Prods., Inc.</a:t>
                      </a:r>
                      <a:endParaRPr lang="en-US" sz="1100" b="0" i="1" u="none" strike="noStrike" dirty="0">
                        <a:solidFill>
                          <a:srgbClr val="000000"/>
                        </a:solidFill>
                        <a:effectLst/>
                        <a:latin typeface="+mn-lt"/>
                      </a:endParaRPr>
                    </a:p>
                  </a:txBody>
                  <a:tcPr marL="45720" marR="45720" anchor="ctr"/>
                </a:tc>
                <a:tc>
                  <a:txBody>
                    <a:bodyPr/>
                    <a:lstStyle/>
                    <a:p>
                      <a:pPr algn="l" fontAlgn="ctr"/>
                      <a:r>
                        <a:rPr lang="en-US" sz="1100" b="0" i="0" u="none" strike="noStrike" dirty="0" smtClean="0">
                          <a:solidFill>
                            <a:srgbClr val="000000"/>
                          </a:solidFill>
                          <a:effectLst/>
                          <a:latin typeface="+mn-lt"/>
                        </a:rPr>
                        <a:t>IPR2019-00064, -00065, -00085, Paper 10</a:t>
                      </a:r>
                      <a:endParaRPr lang="en-US" sz="1100" b="0" i="0" u="none" strike="noStrike" dirty="0">
                        <a:solidFill>
                          <a:srgbClr val="000000"/>
                        </a:solidFill>
                        <a:effectLst/>
                        <a:latin typeface="+mn-lt"/>
                      </a:endParaRPr>
                    </a:p>
                  </a:txBody>
                  <a:tcPr marL="45720" marR="4572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AIA - Institution -</a:t>
                      </a:r>
                    </a:p>
                    <a:p>
                      <a:pPr algn="l" fontAlgn="ctr"/>
                      <a:r>
                        <a:rPr lang="en-US" sz="1100" b="0" i="0" u="none" strike="noStrike" dirty="0" smtClean="0">
                          <a:solidFill>
                            <a:srgbClr val="000000"/>
                          </a:solidFill>
                          <a:effectLst/>
                          <a:latin typeface="+mn-lt"/>
                        </a:rPr>
                        <a:t>314(a)</a:t>
                      </a:r>
                    </a:p>
                  </a:txBody>
                  <a:tcPr marL="45720" marR="45720" anchor="ctr"/>
                </a:tc>
                <a:tc>
                  <a:txBody>
                    <a:bodyPr/>
                    <a:lstStyle/>
                    <a:p>
                      <a:pPr algn="r" fontAlgn="ctr"/>
                      <a:r>
                        <a:rPr lang="en-US" sz="1100" b="0" i="0" u="none" strike="noStrike" dirty="0" smtClean="0">
                          <a:solidFill>
                            <a:srgbClr val="000000"/>
                          </a:solidFill>
                          <a:effectLst/>
                          <a:latin typeface="+mn-lt"/>
                        </a:rPr>
                        <a:t>5/1/2019</a:t>
                      </a:r>
                      <a:endParaRPr lang="en-US" sz="1100" b="0" i="0" u="none" strike="noStrike" dirty="0">
                        <a:solidFill>
                          <a:srgbClr val="000000"/>
                        </a:solidFill>
                        <a:effectLst/>
                        <a:latin typeface="+mn-lt"/>
                      </a:endParaRPr>
                    </a:p>
                  </a:txBody>
                  <a:tcPr marL="45720" marR="45720" anchor="ctr"/>
                </a:tc>
                <a:tc>
                  <a:txBody>
                    <a:bodyPr/>
                    <a:lstStyle/>
                    <a:p>
                      <a:pPr algn="r" fontAlgn="ctr"/>
                      <a:r>
                        <a:rPr lang="en-US" sz="1100" b="0" i="0" u="none" strike="noStrike" dirty="0" smtClean="0">
                          <a:solidFill>
                            <a:schemeClr val="tx1"/>
                          </a:solidFill>
                          <a:effectLst/>
                          <a:latin typeface="+mn-lt"/>
                        </a:rPr>
                        <a:t>8/2/2019</a:t>
                      </a:r>
                      <a:endParaRPr lang="en-US" sz="1100" b="0" i="0" u="none" strike="noStrike" dirty="0">
                        <a:solidFill>
                          <a:schemeClr val="tx1"/>
                        </a:solidFill>
                        <a:effectLst/>
                        <a:latin typeface="+mn-lt"/>
                      </a:endParaRPr>
                    </a:p>
                  </a:txBody>
                  <a:tcPr marL="45720" marR="45720" anchor="ctr"/>
                </a:tc>
                <a:extLst>
                  <a:ext uri="{0D108BD9-81ED-4DB2-BD59-A6C34878D82A}">
                    <a16:rowId xmlns:a16="http://schemas.microsoft.com/office/drawing/2014/main" val="2013609330"/>
                  </a:ext>
                </a:extLst>
              </a:tr>
              <a:tr h="434340">
                <a:tc>
                  <a:txBody>
                    <a:bodyPr/>
                    <a:lstStyle/>
                    <a:p>
                      <a:pPr algn="l" fontAlgn="ctr"/>
                      <a:r>
                        <a:rPr lang="en-US" sz="1100" b="0" i="1" u="none" strike="noStrike" dirty="0">
                          <a:solidFill>
                            <a:srgbClr val="000000"/>
                          </a:solidFill>
                          <a:effectLst/>
                          <a:latin typeface="+mn-lt"/>
                        </a:rPr>
                        <a:t>NHK Spring Co., Ltd. v. </a:t>
                      </a:r>
                      <a:r>
                        <a:rPr lang="en-US" sz="1100" b="0" i="1" u="none" strike="noStrike" dirty="0" err="1">
                          <a:solidFill>
                            <a:srgbClr val="000000"/>
                          </a:solidFill>
                          <a:effectLst/>
                          <a:latin typeface="+mn-lt"/>
                        </a:rPr>
                        <a:t>Intri-Plex</a:t>
                      </a:r>
                      <a:r>
                        <a:rPr lang="en-US" sz="1100" b="0" i="1" u="none" strike="noStrike" dirty="0">
                          <a:solidFill>
                            <a:srgbClr val="000000"/>
                          </a:solidFill>
                          <a:effectLst/>
                          <a:latin typeface="+mn-lt"/>
                        </a:rPr>
                        <a:t> Techs., Inc.</a:t>
                      </a:r>
                    </a:p>
                  </a:txBody>
                  <a:tcPr marL="45720" marR="45720" anchor="ctr"/>
                </a:tc>
                <a:tc>
                  <a:txBody>
                    <a:bodyPr/>
                    <a:lstStyle/>
                    <a:p>
                      <a:pPr algn="l" fontAlgn="ctr"/>
                      <a:r>
                        <a:rPr lang="en-US" sz="1100" b="0" i="0" u="none" strike="noStrike" dirty="0">
                          <a:solidFill>
                            <a:srgbClr val="000000"/>
                          </a:solidFill>
                          <a:effectLst/>
                          <a:latin typeface="+mn-lt"/>
                        </a:rPr>
                        <a:t>IPR2018-00752 , Paper 8</a:t>
                      </a:r>
                    </a:p>
                  </a:txBody>
                  <a:tcPr marL="45720" marR="4572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AIA </a:t>
                      </a:r>
                      <a:r>
                        <a:rPr lang="en-US" sz="1100" b="0" i="0" u="none" strike="noStrike" dirty="0" smtClean="0">
                          <a:solidFill>
                            <a:srgbClr val="000000"/>
                          </a:solidFill>
                          <a:effectLst/>
                          <a:latin typeface="+mn-lt"/>
                        </a:rPr>
                        <a:t>- Institution - 314(a), 325(d) </a:t>
                      </a:r>
                      <a:endParaRPr lang="en-US" sz="1100" b="0" i="0" u="none" strike="noStrike" dirty="0">
                        <a:solidFill>
                          <a:srgbClr val="000000"/>
                        </a:solidFill>
                        <a:effectLst/>
                        <a:latin typeface="+mn-lt"/>
                      </a:endParaRPr>
                    </a:p>
                  </a:txBody>
                  <a:tcPr marL="45720" marR="45720" anchor="ctr"/>
                </a:tc>
                <a:tc>
                  <a:txBody>
                    <a:bodyPr/>
                    <a:lstStyle/>
                    <a:p>
                      <a:pPr algn="r" fontAlgn="ctr"/>
                      <a:r>
                        <a:rPr lang="en-US" sz="1100" b="0" i="0" u="none" strike="noStrike" dirty="0">
                          <a:solidFill>
                            <a:srgbClr val="000000"/>
                          </a:solidFill>
                          <a:effectLst/>
                          <a:latin typeface="+mn-lt"/>
                        </a:rPr>
                        <a:t>9/12/2018</a:t>
                      </a:r>
                    </a:p>
                  </a:txBody>
                  <a:tcPr marL="45720" marR="45720" anchor="ctr"/>
                </a:tc>
                <a:tc>
                  <a:txBody>
                    <a:bodyPr/>
                    <a:lstStyle/>
                    <a:p>
                      <a:pPr algn="r" fontAlgn="ctr"/>
                      <a:r>
                        <a:rPr lang="en-US" sz="1100" b="0" i="0" u="none" strike="noStrike" dirty="0" smtClean="0">
                          <a:solidFill>
                            <a:srgbClr val="000000"/>
                          </a:solidFill>
                          <a:effectLst/>
                          <a:latin typeface="+mn-lt"/>
                        </a:rPr>
                        <a:t>5/</a:t>
                      </a:r>
                      <a:r>
                        <a:rPr lang="en-US" sz="1100" b="0" i="0" u="none" strike="noStrike" dirty="0" smtClean="0">
                          <a:solidFill>
                            <a:schemeClr val="tx1"/>
                          </a:solidFill>
                          <a:effectLst/>
                          <a:latin typeface="+mn-lt"/>
                        </a:rPr>
                        <a:t>7</a:t>
                      </a:r>
                      <a:r>
                        <a:rPr lang="en-US" sz="1100" b="0" i="0" u="none" strike="noStrike" dirty="0" smtClean="0">
                          <a:solidFill>
                            <a:srgbClr val="000000"/>
                          </a:solidFill>
                          <a:effectLst/>
                          <a:latin typeface="+mn-lt"/>
                        </a:rPr>
                        <a:t>/2019</a:t>
                      </a:r>
                      <a:endParaRPr lang="en-US" sz="11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630644756"/>
                  </a:ext>
                </a:extLst>
              </a:tr>
              <a:tr h="434340">
                <a:tc>
                  <a:txBody>
                    <a:bodyPr/>
                    <a:lstStyle/>
                    <a:p>
                      <a:pPr algn="l" fontAlgn="ctr"/>
                      <a:r>
                        <a:rPr lang="en-US" sz="1100" b="0" i="1" u="none" strike="noStrike" dirty="0" smtClean="0">
                          <a:solidFill>
                            <a:schemeClr val="tx1"/>
                          </a:solidFill>
                          <a:effectLst/>
                          <a:latin typeface="+mn-lt"/>
                        </a:rPr>
                        <a:t>Becton, Dickinson and Company v. B. Braun </a:t>
                      </a:r>
                      <a:r>
                        <a:rPr lang="en-US" sz="1100" b="0" i="1" u="none" strike="noStrike" dirty="0" err="1" smtClean="0">
                          <a:solidFill>
                            <a:schemeClr val="tx1"/>
                          </a:solidFill>
                          <a:effectLst/>
                          <a:latin typeface="+mn-lt"/>
                        </a:rPr>
                        <a:t>Melsungen</a:t>
                      </a:r>
                      <a:r>
                        <a:rPr lang="en-US" sz="1100" b="0" i="1" u="none" strike="noStrike" dirty="0" smtClean="0">
                          <a:solidFill>
                            <a:schemeClr val="tx1"/>
                          </a:solidFill>
                          <a:effectLst/>
                          <a:latin typeface="+mn-lt"/>
                        </a:rPr>
                        <a:t> AG</a:t>
                      </a:r>
                      <a:endParaRPr lang="pt-BR" sz="1100" b="0" i="1" u="none" strike="noStrike" dirty="0">
                        <a:solidFill>
                          <a:schemeClr val="tx1"/>
                        </a:solidFill>
                        <a:effectLst/>
                        <a:latin typeface="+mn-lt"/>
                      </a:endParaRPr>
                    </a:p>
                  </a:txBody>
                  <a:tcPr marL="45720" marR="45720" anchor="ctr"/>
                </a:tc>
                <a:tc>
                  <a:txBody>
                    <a:bodyPr/>
                    <a:lstStyle/>
                    <a:p>
                      <a:pPr algn="l" fontAlgn="ctr"/>
                      <a:r>
                        <a:rPr lang="en-US" sz="1100" b="0" i="0" u="none" strike="noStrike" dirty="0" smtClean="0">
                          <a:solidFill>
                            <a:schemeClr val="tx1"/>
                          </a:solidFill>
                          <a:effectLst/>
                          <a:latin typeface="+mn-lt"/>
                        </a:rPr>
                        <a:t>IPR2017-01586, Paper 8</a:t>
                      </a:r>
                      <a:endParaRPr lang="en-US" sz="1100" b="0" i="0" u="none" strike="noStrike" dirty="0">
                        <a:solidFill>
                          <a:schemeClr val="tx1"/>
                        </a:solidFill>
                        <a:effectLst/>
                        <a:latin typeface="+mn-lt"/>
                      </a:endParaRPr>
                    </a:p>
                  </a:txBody>
                  <a:tcPr marL="45720" marR="45720" anchor="ctr"/>
                </a:tc>
                <a:tc>
                  <a:txBody>
                    <a:bodyPr/>
                    <a:lstStyle/>
                    <a:p>
                      <a:pPr algn="l" fontAlgn="ctr"/>
                      <a:r>
                        <a:rPr lang="en-US" sz="1100" b="0" i="0" u="none" strike="noStrike" dirty="0" smtClean="0">
                          <a:solidFill>
                            <a:schemeClr val="tx1"/>
                          </a:solidFill>
                          <a:effectLst/>
                          <a:latin typeface="+mn-lt"/>
                        </a:rPr>
                        <a:t>AIA - Institution - 325(d) </a:t>
                      </a:r>
                    </a:p>
                  </a:txBody>
                  <a:tcPr marL="45720" marR="45720" anchor="ctr"/>
                </a:tc>
                <a:tc>
                  <a:txBody>
                    <a:bodyPr/>
                    <a:lstStyle/>
                    <a:p>
                      <a:pPr algn="r" fontAlgn="ctr"/>
                      <a:r>
                        <a:rPr lang="en-US" sz="1100" b="0" i="0" u="none" strike="noStrike" dirty="0" smtClean="0">
                          <a:solidFill>
                            <a:schemeClr val="tx1"/>
                          </a:solidFill>
                          <a:effectLst/>
                          <a:latin typeface="+mn-lt"/>
                        </a:rPr>
                        <a:t>12/15/2017</a:t>
                      </a:r>
                      <a:endParaRPr lang="en-US" sz="1100" b="0" i="0" u="none" strike="noStrike" dirty="0">
                        <a:solidFill>
                          <a:schemeClr val="tx1"/>
                        </a:solidFill>
                        <a:effectLst/>
                        <a:latin typeface="+mn-lt"/>
                      </a:endParaRPr>
                    </a:p>
                  </a:txBody>
                  <a:tcPr marL="45720" marR="4572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effectLst/>
                          <a:latin typeface="+mn-lt"/>
                        </a:rPr>
                        <a:t>8/2/2019</a:t>
                      </a:r>
                    </a:p>
                  </a:txBody>
                  <a:tcPr marL="45720" marR="45720" anchor="ctr"/>
                </a:tc>
                <a:extLst>
                  <a:ext uri="{0D108BD9-81ED-4DB2-BD59-A6C34878D82A}">
                    <a16:rowId xmlns:a16="http://schemas.microsoft.com/office/drawing/2014/main" val="1645056675"/>
                  </a:ext>
                </a:extLst>
              </a:tr>
              <a:tr h="434340">
                <a:tc>
                  <a:txBody>
                    <a:bodyPr/>
                    <a:lstStyle/>
                    <a:p>
                      <a:pPr algn="l" fontAlgn="ctr"/>
                      <a:r>
                        <a:rPr lang="en-US" sz="1100" b="0" i="1" u="none" strike="noStrike" dirty="0" smtClean="0">
                          <a:solidFill>
                            <a:schemeClr val="tx1"/>
                          </a:solidFill>
                          <a:effectLst/>
                          <a:latin typeface="+mn-lt"/>
                        </a:rPr>
                        <a:t>Cisco Systems, Inc. v. </a:t>
                      </a:r>
                      <a:r>
                        <a:rPr lang="en-US" sz="1100" b="0" i="1" u="none" strike="noStrike" dirty="0" err="1" smtClean="0">
                          <a:solidFill>
                            <a:schemeClr val="tx1"/>
                          </a:solidFill>
                          <a:effectLst/>
                          <a:latin typeface="+mn-lt"/>
                        </a:rPr>
                        <a:t>Chrimar</a:t>
                      </a:r>
                      <a:r>
                        <a:rPr lang="en-US" sz="1100" b="0" i="1" u="none" strike="noStrike" dirty="0" smtClean="0">
                          <a:solidFill>
                            <a:schemeClr val="tx1"/>
                          </a:solidFill>
                          <a:effectLst/>
                          <a:latin typeface="+mn-lt"/>
                        </a:rPr>
                        <a:t> Systems, Inc.</a:t>
                      </a:r>
                      <a:endParaRPr lang="pt-BR" sz="1100" b="0" i="1" u="none" strike="noStrike" dirty="0">
                        <a:solidFill>
                          <a:schemeClr val="tx1"/>
                        </a:solidFill>
                        <a:effectLst/>
                        <a:latin typeface="+mn-lt"/>
                      </a:endParaRPr>
                    </a:p>
                  </a:txBody>
                  <a:tcPr marL="45720" marR="45720" anchor="ctr"/>
                </a:tc>
                <a:tc>
                  <a:txBody>
                    <a:bodyPr/>
                    <a:lstStyle/>
                    <a:p>
                      <a:pPr algn="l" fontAlgn="ctr"/>
                      <a:r>
                        <a:rPr lang="en-US" sz="1100" b="0" i="0" u="none" strike="noStrike" dirty="0" smtClean="0">
                          <a:solidFill>
                            <a:schemeClr val="tx1"/>
                          </a:solidFill>
                          <a:effectLst/>
                          <a:latin typeface="+mn-lt"/>
                        </a:rPr>
                        <a:t>IPR2018-01511, Paper 11</a:t>
                      </a:r>
                      <a:endParaRPr lang="en-US" sz="1100" b="0" i="0" u="none" strike="noStrike" dirty="0">
                        <a:solidFill>
                          <a:schemeClr val="tx1"/>
                        </a:solidFill>
                        <a:effectLst/>
                        <a:latin typeface="+mn-lt"/>
                      </a:endParaRPr>
                    </a:p>
                  </a:txBody>
                  <a:tcPr marL="45720" marR="45720" anchor="ctr"/>
                </a:tc>
                <a:tc>
                  <a:txBody>
                    <a:bodyPr/>
                    <a:lstStyle/>
                    <a:p>
                      <a:pPr algn="l" fontAlgn="ctr"/>
                      <a:r>
                        <a:rPr lang="en-US" sz="1100" b="0" i="0" u="none" strike="noStrike" dirty="0" smtClean="0">
                          <a:solidFill>
                            <a:schemeClr val="tx1"/>
                          </a:solidFill>
                          <a:effectLst/>
                          <a:latin typeface="+mn-lt"/>
                        </a:rPr>
                        <a:t>AIA - Institution -315(a)(1)</a:t>
                      </a:r>
                      <a:endParaRPr lang="en-US" sz="1100" b="0" i="0" u="none" strike="noStrike" dirty="0">
                        <a:solidFill>
                          <a:schemeClr val="tx1"/>
                        </a:solidFill>
                        <a:effectLst/>
                        <a:latin typeface="+mn-lt"/>
                      </a:endParaRPr>
                    </a:p>
                  </a:txBody>
                  <a:tcPr marL="45720" marR="45720" anchor="ctr"/>
                </a:tc>
                <a:tc>
                  <a:txBody>
                    <a:bodyPr/>
                    <a:lstStyle/>
                    <a:p>
                      <a:pPr algn="r" fontAlgn="ctr"/>
                      <a:r>
                        <a:rPr lang="en-US" sz="1100" b="0" i="0" u="none" strike="noStrike" dirty="0" smtClean="0">
                          <a:solidFill>
                            <a:schemeClr val="tx1"/>
                          </a:solidFill>
                          <a:effectLst/>
                          <a:latin typeface="+mn-lt"/>
                        </a:rPr>
                        <a:t>1/31/2019</a:t>
                      </a:r>
                      <a:endParaRPr lang="en-US" sz="1100" b="0" i="0" u="none" strike="noStrike" dirty="0">
                        <a:solidFill>
                          <a:schemeClr val="tx1"/>
                        </a:solidFill>
                        <a:effectLst/>
                        <a:latin typeface="+mn-lt"/>
                      </a:endParaRPr>
                    </a:p>
                  </a:txBody>
                  <a:tcPr marL="45720" marR="45720" anchor="ctr"/>
                </a:tc>
                <a:tc>
                  <a:txBody>
                    <a:bodyPr/>
                    <a:lstStyle/>
                    <a:p>
                      <a:pPr algn="r" fontAlgn="ctr"/>
                      <a:r>
                        <a:rPr lang="en-US" sz="1100" b="0" i="0" u="none" strike="noStrike" dirty="0" smtClean="0">
                          <a:solidFill>
                            <a:schemeClr val="tx1"/>
                          </a:solidFill>
                          <a:effectLst/>
                          <a:latin typeface="+mn-lt"/>
                        </a:rPr>
                        <a:t>8/29/2019</a:t>
                      </a:r>
                      <a:endParaRPr lang="en-US" sz="1100" b="0" i="0" u="none" strike="noStrike" dirty="0">
                        <a:solidFill>
                          <a:schemeClr val="tx1"/>
                        </a:solidFill>
                        <a:effectLst/>
                        <a:latin typeface="+mn-lt"/>
                      </a:endParaRPr>
                    </a:p>
                  </a:txBody>
                  <a:tcPr marL="45720" marR="45720" anchor="ctr"/>
                </a:tc>
                <a:extLst>
                  <a:ext uri="{0D108BD9-81ED-4DB2-BD59-A6C34878D82A}">
                    <a16:rowId xmlns:a16="http://schemas.microsoft.com/office/drawing/2014/main" val="1616220718"/>
                  </a:ext>
                </a:extLst>
              </a:tr>
            </a:tbl>
          </a:graphicData>
        </a:graphic>
      </p:graphicFrame>
    </p:spTree>
    <p:extLst>
      <p:ext uri="{BB962C8B-B14F-4D97-AF65-F5344CB8AC3E}">
        <p14:creationId xmlns:p14="http://schemas.microsoft.com/office/powerpoint/2010/main" val="687649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Recent decisions designated </a:t>
            </a:r>
            <a:br>
              <a:rPr lang="en-US" sz="2800" dirty="0" smtClean="0"/>
            </a:br>
            <a:r>
              <a:rPr lang="en-US" sz="2800" dirty="0" smtClean="0"/>
              <a:t>precedential (cont.)</a:t>
            </a:r>
            <a:endParaRPr lang="en-US" sz="28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31</a:t>
            </a:fld>
            <a:endParaRPr lang="en-US"/>
          </a:p>
        </p:txBody>
      </p:sp>
      <p:graphicFrame>
        <p:nvGraphicFramePr>
          <p:cNvPr id="4" name="Content Placeholder 3" title="Table showing recent decisions designated precedential."/>
          <p:cNvGraphicFramePr>
            <a:graphicFrameLocks noGrp="1"/>
          </p:cNvGraphicFramePr>
          <p:nvPr>
            <p:ph idx="4294967295"/>
            <p:extLst>
              <p:ext uri="{D42A27DB-BD31-4B8C-83A1-F6EECF244321}">
                <p14:modId xmlns:p14="http://schemas.microsoft.com/office/powerpoint/2010/main" val="269313851"/>
              </p:ext>
            </p:extLst>
          </p:nvPr>
        </p:nvGraphicFramePr>
        <p:xfrm>
          <a:off x="457200" y="1498582"/>
          <a:ext cx="8382000" cy="347472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741022448"/>
                    </a:ext>
                  </a:extLst>
                </a:gridCol>
                <a:gridCol w="1924128">
                  <a:extLst>
                    <a:ext uri="{9D8B030D-6E8A-4147-A177-3AD203B41FA5}">
                      <a16:colId xmlns:a16="http://schemas.microsoft.com/office/drawing/2014/main" val="2818296568"/>
                    </a:ext>
                  </a:extLst>
                </a:gridCol>
                <a:gridCol w="1441373">
                  <a:extLst>
                    <a:ext uri="{9D8B030D-6E8A-4147-A177-3AD203B41FA5}">
                      <a16:colId xmlns:a16="http://schemas.microsoft.com/office/drawing/2014/main" val="1470256666"/>
                    </a:ext>
                  </a:extLst>
                </a:gridCol>
                <a:gridCol w="908050">
                  <a:extLst>
                    <a:ext uri="{9D8B030D-6E8A-4147-A177-3AD203B41FA5}">
                      <a16:colId xmlns:a16="http://schemas.microsoft.com/office/drawing/2014/main" val="940163640"/>
                    </a:ext>
                  </a:extLst>
                </a:gridCol>
                <a:gridCol w="908050">
                  <a:extLst>
                    <a:ext uri="{9D8B030D-6E8A-4147-A177-3AD203B41FA5}">
                      <a16:colId xmlns:a16="http://schemas.microsoft.com/office/drawing/2014/main" val="3230040944"/>
                    </a:ext>
                  </a:extLst>
                </a:gridCol>
              </a:tblGrid>
              <a:tr h="434340">
                <a:tc>
                  <a:txBody>
                    <a:bodyPr/>
                    <a:lstStyle/>
                    <a:p>
                      <a:pPr algn="l" fontAlgn="ctr"/>
                      <a:r>
                        <a:rPr lang="en-US" sz="1100" b="1" i="0" u="none" strike="noStrike" dirty="0" smtClean="0">
                          <a:solidFill>
                            <a:schemeClr val="bg1"/>
                          </a:solidFill>
                          <a:effectLst/>
                          <a:latin typeface="+mn-lt"/>
                        </a:rPr>
                        <a:t>Case/appeal </a:t>
                      </a:r>
                      <a:r>
                        <a:rPr lang="en-US" sz="1100" b="1" i="0" u="none" strike="noStrike" dirty="0">
                          <a:solidFill>
                            <a:schemeClr val="bg1"/>
                          </a:solidFill>
                          <a:effectLst/>
                          <a:latin typeface="+mn-lt"/>
                        </a:rPr>
                        <a:t>n</a:t>
                      </a:r>
                      <a:r>
                        <a:rPr lang="en-US" sz="1100" b="1" i="0" u="none" strike="noStrike" dirty="0" smtClean="0">
                          <a:solidFill>
                            <a:schemeClr val="bg1"/>
                          </a:solidFill>
                          <a:effectLst/>
                          <a:latin typeface="+mn-lt"/>
                        </a:rPr>
                        <a:t>ame</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Case/appeal </a:t>
                      </a:r>
                      <a:r>
                        <a:rPr lang="en-US" sz="1100" b="1" i="0" u="none" strike="noStrike" dirty="0">
                          <a:solidFill>
                            <a:schemeClr val="bg1"/>
                          </a:solidFill>
                          <a:effectLst/>
                          <a:latin typeface="+mn-lt"/>
                        </a:rPr>
                        <a:t>n</a:t>
                      </a:r>
                      <a:r>
                        <a:rPr lang="en-US" sz="1100" b="1" i="0" u="none" strike="noStrike" dirty="0" smtClean="0">
                          <a:solidFill>
                            <a:schemeClr val="bg1"/>
                          </a:solidFill>
                          <a:effectLst/>
                          <a:latin typeface="+mn-lt"/>
                        </a:rPr>
                        <a:t>umber</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a:solidFill>
                            <a:schemeClr val="bg1"/>
                          </a:solidFill>
                          <a:effectLst/>
                          <a:latin typeface="+mn-lt"/>
                        </a:rPr>
                        <a:t>Topic</a:t>
                      </a:r>
                    </a:p>
                  </a:txBody>
                  <a:tcPr marL="45720" marR="45720" anchor="ctr"/>
                </a:tc>
                <a:tc>
                  <a:txBody>
                    <a:bodyPr/>
                    <a:lstStyle/>
                    <a:p>
                      <a:pPr algn="l" fontAlgn="ctr"/>
                      <a:r>
                        <a:rPr lang="en-US" sz="1100" b="1" i="0" u="none" strike="noStrike" dirty="0" smtClean="0">
                          <a:solidFill>
                            <a:schemeClr val="bg1"/>
                          </a:solidFill>
                          <a:effectLst/>
                          <a:latin typeface="+mn-lt"/>
                        </a:rPr>
                        <a:t>Date issued</a:t>
                      </a:r>
                      <a:endParaRPr lang="en-US" sz="1100" b="1" i="0" u="none" strike="noStrike" dirty="0">
                        <a:solidFill>
                          <a:schemeClr val="bg1"/>
                        </a:solidFill>
                        <a:effectLst/>
                        <a:latin typeface="+mn-lt"/>
                      </a:endParaRPr>
                    </a:p>
                  </a:txBody>
                  <a:tcPr marL="45720" marR="45720" anchor="ctr"/>
                </a:tc>
                <a:tc>
                  <a:txBody>
                    <a:bodyPr/>
                    <a:lstStyle/>
                    <a:p>
                      <a:pPr algn="l" fontAlgn="ctr"/>
                      <a:r>
                        <a:rPr lang="en-US" sz="1100" b="1" i="0" u="none" strike="noStrike" dirty="0" smtClean="0">
                          <a:solidFill>
                            <a:schemeClr val="bg1"/>
                          </a:solidFill>
                          <a:effectLst/>
                          <a:latin typeface="+mn-lt"/>
                        </a:rPr>
                        <a:t>Date</a:t>
                      </a:r>
                      <a:r>
                        <a:rPr lang="en-US" sz="1100" b="1" i="0" u="none" strike="noStrike" baseline="0" dirty="0" smtClean="0">
                          <a:solidFill>
                            <a:schemeClr val="bg1"/>
                          </a:solidFill>
                          <a:effectLst/>
                          <a:latin typeface="+mn-lt"/>
                        </a:rPr>
                        <a:t> d</a:t>
                      </a:r>
                      <a:r>
                        <a:rPr lang="en-US" sz="1100" b="1" i="0" u="none" strike="noStrike" dirty="0" smtClean="0">
                          <a:solidFill>
                            <a:schemeClr val="bg1"/>
                          </a:solidFill>
                          <a:effectLst/>
                          <a:latin typeface="+mn-lt"/>
                        </a:rPr>
                        <a:t>esignated</a:t>
                      </a:r>
                      <a:endParaRPr lang="en-US" sz="1100" b="1" i="0" u="none" strike="sngStrike" baseline="0" dirty="0">
                        <a:solidFill>
                          <a:schemeClr val="bg1"/>
                        </a:solidFill>
                        <a:effectLst/>
                        <a:latin typeface="+mn-lt"/>
                      </a:endParaRPr>
                    </a:p>
                  </a:txBody>
                  <a:tcPr marL="45720" marR="45720" anchor="ctr"/>
                </a:tc>
                <a:extLst>
                  <a:ext uri="{0D108BD9-81ED-4DB2-BD59-A6C34878D82A}">
                    <a16:rowId xmlns:a16="http://schemas.microsoft.com/office/drawing/2014/main" val="3006978210"/>
                  </a:ext>
                </a:extLst>
              </a:tr>
              <a:tr h="434340">
                <a:tc>
                  <a:txBody>
                    <a:bodyPr/>
                    <a:lstStyle/>
                    <a:p>
                      <a:pPr algn="l" fontAlgn="ctr"/>
                      <a:r>
                        <a:rPr lang="pt-BR" sz="1100" b="0" i="1" u="none" strike="noStrike" dirty="0">
                          <a:solidFill>
                            <a:schemeClr val="tx1"/>
                          </a:solidFill>
                          <a:effectLst/>
                          <a:latin typeface="+mn-lt"/>
                        </a:rPr>
                        <a:t>Lectrosonics, Inc. v. Zaxcom, Inc.</a:t>
                      </a:r>
                    </a:p>
                  </a:txBody>
                  <a:tcPr marL="45720" marR="45720" anchor="ctr"/>
                </a:tc>
                <a:tc>
                  <a:txBody>
                    <a:bodyPr/>
                    <a:lstStyle/>
                    <a:p>
                      <a:pPr algn="l" fontAlgn="ctr"/>
                      <a:r>
                        <a:rPr lang="en-US" sz="1100" b="0" i="0" u="none" strike="noStrike" dirty="0">
                          <a:solidFill>
                            <a:schemeClr val="tx1"/>
                          </a:solidFill>
                          <a:effectLst/>
                          <a:latin typeface="+mn-lt"/>
                        </a:rPr>
                        <a:t>IPR2018-01129, -01130, Paper 15</a:t>
                      </a:r>
                    </a:p>
                  </a:txBody>
                  <a:tcPr marL="45720" marR="45720" anchor="ctr"/>
                </a:tc>
                <a:tc>
                  <a:txBody>
                    <a:bodyPr/>
                    <a:lstStyle/>
                    <a:p>
                      <a:pPr algn="l" fontAlgn="ctr"/>
                      <a:r>
                        <a:rPr lang="en-US" sz="1100" b="0" i="0" u="none" strike="noStrike" dirty="0">
                          <a:solidFill>
                            <a:schemeClr val="tx1"/>
                          </a:solidFill>
                          <a:effectLst/>
                          <a:latin typeface="+mn-lt"/>
                        </a:rPr>
                        <a:t>AIA - MTA - 316(d)</a:t>
                      </a:r>
                    </a:p>
                  </a:txBody>
                  <a:tcPr marL="45720" marR="45720" anchor="ctr"/>
                </a:tc>
                <a:tc>
                  <a:txBody>
                    <a:bodyPr/>
                    <a:lstStyle/>
                    <a:p>
                      <a:pPr algn="r" fontAlgn="ctr"/>
                      <a:r>
                        <a:rPr lang="en-US" sz="1100" b="0" i="0" u="none" strike="noStrike" dirty="0">
                          <a:solidFill>
                            <a:schemeClr val="tx1"/>
                          </a:solidFill>
                          <a:effectLst/>
                          <a:latin typeface="+mn-lt"/>
                        </a:rPr>
                        <a:t>2/25/2019</a:t>
                      </a:r>
                    </a:p>
                  </a:txBody>
                  <a:tcPr marL="45720" marR="45720" anchor="ctr"/>
                </a:tc>
                <a:tc>
                  <a:txBody>
                    <a:bodyPr/>
                    <a:lstStyle/>
                    <a:p>
                      <a:pPr algn="r" fontAlgn="ctr"/>
                      <a:r>
                        <a:rPr lang="en-US" sz="1100" b="0" i="0" u="none" strike="noStrike" dirty="0">
                          <a:solidFill>
                            <a:schemeClr val="tx1"/>
                          </a:solidFill>
                          <a:effectLst/>
                          <a:latin typeface="+mn-lt"/>
                        </a:rPr>
                        <a:t>3/7/2019</a:t>
                      </a:r>
                    </a:p>
                  </a:txBody>
                  <a:tcPr marL="45720" marR="45720" anchor="ctr"/>
                </a:tc>
                <a:extLst>
                  <a:ext uri="{0D108BD9-81ED-4DB2-BD59-A6C34878D82A}">
                    <a16:rowId xmlns:a16="http://schemas.microsoft.com/office/drawing/2014/main" val="3397912621"/>
                  </a:ext>
                </a:extLst>
              </a:tr>
              <a:tr h="434340">
                <a:tc>
                  <a:txBody>
                    <a:bodyPr/>
                    <a:lstStyle/>
                    <a:p>
                      <a:pPr algn="l" fontAlgn="ctr"/>
                      <a:r>
                        <a:rPr lang="pt-BR" sz="1100" b="0" i="1" u="none" strike="noStrike" dirty="0">
                          <a:solidFill>
                            <a:schemeClr val="tx1"/>
                          </a:solidFill>
                          <a:effectLst/>
                          <a:latin typeface="+mn-lt"/>
                        </a:rPr>
                        <a:t>Amazon.com, Inc. v. Uniloc Luxembourg </a:t>
                      </a:r>
                      <a:r>
                        <a:rPr lang="pt-BR" sz="1100" b="0" i="1" u="none" strike="noStrike" dirty="0" smtClean="0">
                          <a:solidFill>
                            <a:schemeClr val="tx1"/>
                          </a:solidFill>
                          <a:effectLst/>
                          <a:latin typeface="+mn-lt"/>
                        </a:rPr>
                        <a:t>S.A.</a:t>
                      </a:r>
                      <a:endParaRPr lang="pt-BR" sz="1100" b="0" i="1" u="none" strike="noStrike" dirty="0">
                        <a:solidFill>
                          <a:schemeClr val="tx1"/>
                        </a:solidFill>
                        <a:effectLst/>
                        <a:latin typeface="+mn-lt"/>
                      </a:endParaRPr>
                    </a:p>
                  </a:txBody>
                  <a:tcPr marL="45720" marR="45720" anchor="ctr"/>
                </a:tc>
                <a:tc>
                  <a:txBody>
                    <a:bodyPr/>
                    <a:lstStyle/>
                    <a:p>
                      <a:pPr algn="l" fontAlgn="ctr"/>
                      <a:r>
                        <a:rPr lang="en-US" sz="1100" b="0" i="0" u="none" strike="noStrike" dirty="0">
                          <a:solidFill>
                            <a:schemeClr val="tx1"/>
                          </a:solidFill>
                          <a:effectLst/>
                          <a:latin typeface="+mn-lt"/>
                        </a:rPr>
                        <a:t>IPR2017-00948, Paper 34</a:t>
                      </a:r>
                    </a:p>
                  </a:txBody>
                  <a:tcPr marL="45720" marR="45720" anchor="ctr"/>
                </a:tc>
                <a:tc>
                  <a:txBody>
                    <a:bodyPr/>
                    <a:lstStyle/>
                    <a:p>
                      <a:pPr algn="l" fontAlgn="ctr"/>
                      <a:r>
                        <a:rPr lang="en-US" sz="1100" b="0" i="0" u="none" strike="noStrike" dirty="0">
                          <a:solidFill>
                            <a:schemeClr val="tx1"/>
                          </a:solidFill>
                          <a:effectLst/>
                          <a:latin typeface="+mn-lt"/>
                        </a:rPr>
                        <a:t>AIA - MTA - 316(d)</a:t>
                      </a:r>
                    </a:p>
                  </a:txBody>
                  <a:tcPr marL="45720" marR="45720" anchor="ctr"/>
                </a:tc>
                <a:tc>
                  <a:txBody>
                    <a:bodyPr/>
                    <a:lstStyle/>
                    <a:p>
                      <a:pPr algn="r" fontAlgn="ctr"/>
                      <a:r>
                        <a:rPr lang="en-US" sz="1100" b="0" i="0" u="none" strike="noStrike" dirty="0">
                          <a:solidFill>
                            <a:schemeClr val="tx1"/>
                          </a:solidFill>
                          <a:effectLst/>
                          <a:latin typeface="+mn-lt"/>
                        </a:rPr>
                        <a:t>1/18/2019</a:t>
                      </a:r>
                    </a:p>
                  </a:txBody>
                  <a:tcPr marL="45720" marR="45720" anchor="ctr"/>
                </a:tc>
                <a:tc>
                  <a:txBody>
                    <a:bodyPr/>
                    <a:lstStyle/>
                    <a:p>
                      <a:pPr algn="r" fontAlgn="ctr"/>
                      <a:r>
                        <a:rPr lang="en-US" sz="1100" b="0" i="0" u="none" strike="noStrike" dirty="0">
                          <a:solidFill>
                            <a:schemeClr val="tx1"/>
                          </a:solidFill>
                          <a:effectLst/>
                          <a:latin typeface="+mn-lt"/>
                        </a:rPr>
                        <a:t>3/18/2019</a:t>
                      </a:r>
                    </a:p>
                  </a:txBody>
                  <a:tcPr marL="45720" marR="45720" anchor="ctr"/>
                </a:tc>
                <a:extLst>
                  <a:ext uri="{0D108BD9-81ED-4DB2-BD59-A6C34878D82A}">
                    <a16:rowId xmlns:a16="http://schemas.microsoft.com/office/drawing/2014/main" val="3814797858"/>
                  </a:ext>
                </a:extLst>
              </a:tr>
              <a:tr h="434340">
                <a:tc>
                  <a:txBody>
                    <a:bodyPr/>
                    <a:lstStyle/>
                    <a:p>
                      <a:pPr algn="l" fontAlgn="ctr"/>
                      <a:r>
                        <a:rPr lang="en-US" sz="1100" b="0" i="1" u="none" strike="noStrike" dirty="0" smtClean="0">
                          <a:solidFill>
                            <a:schemeClr val="tx1"/>
                          </a:solidFill>
                          <a:effectLst/>
                          <a:latin typeface="+mn-lt"/>
                        </a:rPr>
                        <a:t>General</a:t>
                      </a:r>
                      <a:r>
                        <a:rPr lang="en-US" sz="1100" b="0" i="1" u="none" strike="noStrike" baseline="0" dirty="0" smtClean="0">
                          <a:solidFill>
                            <a:schemeClr val="tx1"/>
                          </a:solidFill>
                          <a:effectLst/>
                          <a:latin typeface="+mn-lt"/>
                        </a:rPr>
                        <a:t> Electric Co. v. United Techs. Corp.</a:t>
                      </a:r>
                      <a:endParaRPr lang="en-US" sz="1100" b="0" i="1" u="none" strike="noStrike" dirty="0">
                        <a:solidFill>
                          <a:schemeClr val="tx1"/>
                        </a:solidFill>
                        <a:effectLst/>
                        <a:latin typeface="+mn-lt"/>
                      </a:endParaRPr>
                    </a:p>
                  </a:txBody>
                  <a:tcPr marL="45720" marR="45720" anchor="ctr"/>
                </a:tc>
                <a:tc>
                  <a:txBody>
                    <a:bodyPr/>
                    <a:lstStyle/>
                    <a:p>
                      <a:pPr algn="l" fontAlgn="ctr"/>
                      <a:r>
                        <a:rPr lang="en-US" sz="1100" b="0" i="0" u="none" strike="noStrike" dirty="0" smtClean="0">
                          <a:solidFill>
                            <a:schemeClr val="tx1"/>
                          </a:solidFill>
                          <a:effectLst/>
                          <a:latin typeface="+mn-lt"/>
                        </a:rPr>
                        <a:t>IPR2017-00491,</a:t>
                      </a:r>
                      <a:r>
                        <a:rPr lang="en-US" sz="1100" b="0" i="0" u="none" strike="noStrike" baseline="0" dirty="0" smtClean="0">
                          <a:solidFill>
                            <a:schemeClr val="tx1"/>
                          </a:solidFill>
                          <a:effectLst/>
                          <a:latin typeface="+mn-lt"/>
                        </a:rPr>
                        <a:t> Paper 9</a:t>
                      </a:r>
                      <a:endParaRPr lang="en-US" sz="1100" b="0" i="0" u="none" strike="noStrike" dirty="0">
                        <a:solidFill>
                          <a:schemeClr val="tx1"/>
                        </a:solidFill>
                        <a:effectLst/>
                        <a:latin typeface="+mn-lt"/>
                      </a:endParaRPr>
                    </a:p>
                  </a:txBody>
                  <a:tcPr marL="45720" marR="45720" anchor="ctr"/>
                </a:tc>
                <a:tc>
                  <a:txBody>
                    <a:bodyPr/>
                    <a:lstStyle/>
                    <a:p>
                      <a:pPr algn="l" fontAlgn="ctr"/>
                      <a:r>
                        <a:rPr lang="en-US" sz="1100" b="0" i="0" u="none" strike="noStrike" dirty="0" smtClean="0">
                          <a:solidFill>
                            <a:schemeClr val="tx1"/>
                          </a:solidFill>
                          <a:effectLst/>
                          <a:latin typeface="+mn-lt"/>
                        </a:rPr>
                        <a:t>AIA</a:t>
                      </a:r>
                      <a:r>
                        <a:rPr lang="en-US" sz="1100" b="0" i="0" u="none" strike="noStrike" baseline="0" dirty="0" smtClean="0">
                          <a:solidFill>
                            <a:schemeClr val="tx1"/>
                          </a:solidFill>
                          <a:effectLst/>
                          <a:latin typeface="+mn-lt"/>
                        </a:rPr>
                        <a:t> - Statutory Disclaimer</a:t>
                      </a:r>
                      <a:endParaRPr lang="en-US" sz="1100" b="0" i="0" u="none" strike="noStrike" dirty="0">
                        <a:solidFill>
                          <a:schemeClr val="tx1"/>
                        </a:solidFill>
                        <a:effectLst/>
                        <a:latin typeface="+mn-lt"/>
                      </a:endParaRPr>
                    </a:p>
                  </a:txBody>
                  <a:tcPr marL="45720" marR="45720" anchor="ctr"/>
                </a:tc>
                <a:tc>
                  <a:txBody>
                    <a:bodyPr/>
                    <a:lstStyle/>
                    <a:p>
                      <a:pPr algn="r" fontAlgn="ctr"/>
                      <a:r>
                        <a:rPr lang="en-US" sz="1100" b="0" i="0" u="none" strike="noStrike" dirty="0" smtClean="0">
                          <a:solidFill>
                            <a:schemeClr val="tx1"/>
                          </a:solidFill>
                          <a:effectLst/>
                          <a:latin typeface="+mn-lt"/>
                        </a:rPr>
                        <a:t>7/6/2017</a:t>
                      </a:r>
                      <a:endParaRPr lang="en-US" sz="1100" b="0" i="0" u="none" strike="noStrike" dirty="0">
                        <a:solidFill>
                          <a:schemeClr val="tx1"/>
                        </a:solidFill>
                        <a:effectLst/>
                        <a:latin typeface="+mn-lt"/>
                      </a:endParaRPr>
                    </a:p>
                  </a:txBody>
                  <a:tcPr marL="45720" marR="45720" anchor="ctr"/>
                </a:tc>
                <a:tc>
                  <a:txBody>
                    <a:bodyPr/>
                    <a:lstStyle/>
                    <a:p>
                      <a:pPr algn="r" fontAlgn="ctr"/>
                      <a:r>
                        <a:rPr lang="en-US" sz="1100" b="0" i="0" u="none" strike="noStrike" dirty="0" smtClean="0">
                          <a:solidFill>
                            <a:schemeClr val="tx1"/>
                          </a:solidFill>
                          <a:effectLst/>
                          <a:latin typeface="+mn-lt"/>
                        </a:rPr>
                        <a:t>9/9/2019</a:t>
                      </a:r>
                      <a:endParaRPr lang="en-US" sz="1100" b="0" i="0" u="none" strike="noStrike" dirty="0">
                        <a:solidFill>
                          <a:schemeClr val="tx1"/>
                        </a:solidFill>
                        <a:effectLst/>
                        <a:latin typeface="+mn-lt"/>
                      </a:endParaRPr>
                    </a:p>
                  </a:txBody>
                  <a:tcPr marL="45720" marR="45720" anchor="ctr"/>
                </a:tc>
                <a:extLst>
                  <a:ext uri="{0D108BD9-81ED-4DB2-BD59-A6C34878D82A}">
                    <a16:rowId xmlns:a16="http://schemas.microsoft.com/office/drawing/2014/main" val="3745621048"/>
                  </a:ext>
                </a:extLst>
              </a:tr>
              <a:tr h="434340">
                <a:tc>
                  <a:txBody>
                    <a:bodyPr/>
                    <a:lstStyle/>
                    <a:p>
                      <a:pPr algn="l" fontAlgn="ctr"/>
                      <a:r>
                        <a:rPr lang="en-US" sz="1100" b="0" i="1" u="none" strike="noStrike" dirty="0" err="1">
                          <a:solidFill>
                            <a:schemeClr val="tx1"/>
                          </a:solidFill>
                          <a:effectLst/>
                          <a:latin typeface="+mn-lt"/>
                        </a:rPr>
                        <a:t>DePuy</a:t>
                      </a:r>
                      <a:r>
                        <a:rPr lang="en-US" sz="1100" b="0" i="1" u="none" strike="noStrike" dirty="0">
                          <a:solidFill>
                            <a:schemeClr val="tx1"/>
                          </a:solidFill>
                          <a:effectLst/>
                          <a:latin typeface="+mn-lt"/>
                        </a:rPr>
                        <a:t> </a:t>
                      </a:r>
                      <a:r>
                        <a:rPr lang="en-US" sz="1100" b="0" i="1" u="none" strike="noStrike" dirty="0" err="1">
                          <a:solidFill>
                            <a:schemeClr val="tx1"/>
                          </a:solidFill>
                          <a:effectLst/>
                          <a:latin typeface="+mn-lt"/>
                        </a:rPr>
                        <a:t>Synthes</a:t>
                      </a:r>
                      <a:r>
                        <a:rPr lang="en-US" sz="1100" b="0" i="1" u="none" strike="noStrike" dirty="0">
                          <a:solidFill>
                            <a:schemeClr val="tx1"/>
                          </a:solidFill>
                          <a:effectLst/>
                          <a:latin typeface="+mn-lt"/>
                        </a:rPr>
                        <a:t> Prods., Inc. v. MEDIDEA, </a:t>
                      </a:r>
                      <a:r>
                        <a:rPr lang="en-US" sz="1100" b="0" i="1" u="none" strike="noStrike" dirty="0" smtClean="0">
                          <a:solidFill>
                            <a:schemeClr val="tx1"/>
                          </a:solidFill>
                          <a:effectLst/>
                          <a:latin typeface="+mn-lt"/>
                        </a:rPr>
                        <a:t>LLC</a:t>
                      </a:r>
                      <a:endParaRPr lang="en-US" sz="1100" b="0" i="1" u="none" strike="noStrike" dirty="0">
                        <a:solidFill>
                          <a:schemeClr val="tx1"/>
                        </a:solidFill>
                        <a:effectLst/>
                        <a:latin typeface="+mn-lt"/>
                      </a:endParaRPr>
                    </a:p>
                  </a:txBody>
                  <a:tcPr marL="45720" marR="45720" anchor="ctr"/>
                </a:tc>
                <a:tc>
                  <a:txBody>
                    <a:bodyPr/>
                    <a:lstStyle/>
                    <a:p>
                      <a:pPr algn="l" fontAlgn="ctr"/>
                      <a:r>
                        <a:rPr lang="en-US" sz="1100" b="0" i="0" u="none" strike="noStrike" dirty="0">
                          <a:solidFill>
                            <a:schemeClr val="tx1"/>
                          </a:solidFill>
                          <a:effectLst/>
                          <a:latin typeface="+mn-lt"/>
                        </a:rPr>
                        <a:t>IPR2018-00315, Paper 29</a:t>
                      </a:r>
                    </a:p>
                  </a:txBody>
                  <a:tcPr marL="45720" marR="45720" anchor="ctr"/>
                </a:tc>
                <a:tc>
                  <a:txBody>
                    <a:bodyPr/>
                    <a:lstStyle/>
                    <a:p>
                      <a:pPr algn="l" fontAlgn="ctr"/>
                      <a:r>
                        <a:rPr lang="en-US" sz="1100" b="0" i="0" u="none" strike="noStrike" dirty="0">
                          <a:solidFill>
                            <a:schemeClr val="tx1"/>
                          </a:solidFill>
                          <a:effectLst/>
                          <a:latin typeface="+mn-lt"/>
                        </a:rPr>
                        <a:t>AIA - Oral Argument</a:t>
                      </a:r>
                    </a:p>
                  </a:txBody>
                  <a:tcPr marL="45720" marR="45720" anchor="ctr"/>
                </a:tc>
                <a:tc>
                  <a:txBody>
                    <a:bodyPr/>
                    <a:lstStyle/>
                    <a:p>
                      <a:pPr algn="r" fontAlgn="ctr"/>
                      <a:r>
                        <a:rPr lang="en-US" sz="1100" b="0" i="0" u="none" strike="noStrike" dirty="0">
                          <a:solidFill>
                            <a:schemeClr val="tx1"/>
                          </a:solidFill>
                          <a:effectLst/>
                          <a:latin typeface="+mn-lt"/>
                        </a:rPr>
                        <a:t>1/23/2019</a:t>
                      </a:r>
                    </a:p>
                  </a:txBody>
                  <a:tcPr marL="45720" marR="45720" anchor="ctr"/>
                </a:tc>
                <a:tc>
                  <a:txBody>
                    <a:bodyPr/>
                    <a:lstStyle/>
                    <a:p>
                      <a:pPr algn="r" fontAlgn="ctr"/>
                      <a:r>
                        <a:rPr lang="en-US" sz="1100" b="0" i="0" u="none" strike="noStrike" dirty="0">
                          <a:solidFill>
                            <a:schemeClr val="tx1"/>
                          </a:solidFill>
                          <a:effectLst/>
                          <a:latin typeface="+mn-lt"/>
                        </a:rPr>
                        <a:t>3/18/2019</a:t>
                      </a:r>
                    </a:p>
                  </a:txBody>
                  <a:tcPr marL="45720" marR="45720" anchor="ctr"/>
                </a:tc>
                <a:extLst>
                  <a:ext uri="{0D108BD9-81ED-4DB2-BD59-A6C34878D82A}">
                    <a16:rowId xmlns:a16="http://schemas.microsoft.com/office/drawing/2014/main" val="1506651292"/>
                  </a:ext>
                </a:extLst>
              </a:tr>
              <a:tr h="434340">
                <a:tc>
                  <a:txBody>
                    <a:bodyPr/>
                    <a:lstStyle/>
                    <a:p>
                      <a:pPr algn="l" fontAlgn="ctr"/>
                      <a:r>
                        <a:rPr lang="en-US" sz="1100" b="0" i="1" u="none" strike="noStrike" dirty="0">
                          <a:solidFill>
                            <a:schemeClr val="tx1"/>
                          </a:solidFill>
                          <a:effectLst/>
                          <a:latin typeface="+mn-lt"/>
                        </a:rPr>
                        <a:t>K-40 </a:t>
                      </a:r>
                      <a:r>
                        <a:rPr lang="en-US" sz="1100" b="0" i="1" u="none" strike="noStrike" dirty="0" err="1" smtClean="0">
                          <a:solidFill>
                            <a:schemeClr val="tx1"/>
                          </a:solidFill>
                          <a:effectLst/>
                          <a:latin typeface="+mn-lt"/>
                        </a:rPr>
                        <a:t>Elecs</a:t>
                      </a:r>
                      <a:r>
                        <a:rPr lang="en-US" sz="1100" b="0" i="1" u="none" strike="noStrike" dirty="0" smtClean="0">
                          <a:solidFill>
                            <a:schemeClr val="tx1"/>
                          </a:solidFill>
                          <a:effectLst/>
                          <a:latin typeface="+mn-lt"/>
                        </a:rPr>
                        <a:t>., </a:t>
                      </a:r>
                      <a:r>
                        <a:rPr lang="en-US" sz="1100" b="0" i="1" u="none" strike="noStrike" dirty="0">
                          <a:solidFill>
                            <a:schemeClr val="tx1"/>
                          </a:solidFill>
                          <a:effectLst/>
                          <a:latin typeface="+mn-lt"/>
                        </a:rPr>
                        <a:t>LLC v. Escort, Inc.</a:t>
                      </a:r>
                    </a:p>
                  </a:txBody>
                  <a:tcPr marL="45720" marR="45720" anchor="ctr"/>
                </a:tc>
                <a:tc>
                  <a:txBody>
                    <a:bodyPr/>
                    <a:lstStyle/>
                    <a:p>
                      <a:pPr algn="l" fontAlgn="ctr"/>
                      <a:r>
                        <a:rPr lang="en-US" sz="1100" b="0" i="0" u="none" strike="noStrike">
                          <a:solidFill>
                            <a:schemeClr val="tx1"/>
                          </a:solidFill>
                          <a:effectLst/>
                          <a:latin typeface="+mn-lt"/>
                        </a:rPr>
                        <a:t>IPR2013-00203, Paper 34</a:t>
                      </a:r>
                    </a:p>
                  </a:txBody>
                  <a:tcPr marL="45720" marR="45720" anchor="ctr"/>
                </a:tc>
                <a:tc>
                  <a:txBody>
                    <a:bodyPr/>
                    <a:lstStyle/>
                    <a:p>
                      <a:pPr algn="l" fontAlgn="ctr"/>
                      <a:r>
                        <a:rPr lang="en-US" sz="1100" b="0" i="0" u="none" strike="noStrike" dirty="0">
                          <a:solidFill>
                            <a:schemeClr val="tx1"/>
                          </a:solidFill>
                          <a:effectLst/>
                          <a:latin typeface="+mn-lt"/>
                        </a:rPr>
                        <a:t>AIA - Oral Argument</a:t>
                      </a:r>
                    </a:p>
                  </a:txBody>
                  <a:tcPr marL="45720" marR="45720" anchor="ctr"/>
                </a:tc>
                <a:tc>
                  <a:txBody>
                    <a:bodyPr/>
                    <a:lstStyle/>
                    <a:p>
                      <a:pPr algn="r" fontAlgn="ctr"/>
                      <a:r>
                        <a:rPr lang="en-US" sz="1100" b="0" i="0" u="none" strike="noStrike" dirty="0">
                          <a:solidFill>
                            <a:schemeClr val="tx1"/>
                          </a:solidFill>
                          <a:effectLst/>
                          <a:latin typeface="+mn-lt"/>
                        </a:rPr>
                        <a:t>5/21/2014</a:t>
                      </a:r>
                    </a:p>
                  </a:txBody>
                  <a:tcPr marL="45720" marR="45720" anchor="ctr"/>
                </a:tc>
                <a:tc>
                  <a:txBody>
                    <a:bodyPr/>
                    <a:lstStyle/>
                    <a:p>
                      <a:pPr algn="r" fontAlgn="ctr"/>
                      <a:r>
                        <a:rPr lang="en-US" sz="1100" b="0" i="0" u="none" strike="noStrike" dirty="0">
                          <a:solidFill>
                            <a:schemeClr val="tx1"/>
                          </a:solidFill>
                          <a:effectLst/>
                          <a:latin typeface="+mn-lt"/>
                        </a:rPr>
                        <a:t>3/18/2019</a:t>
                      </a:r>
                    </a:p>
                  </a:txBody>
                  <a:tcPr marL="45720" marR="45720" anchor="ctr"/>
                </a:tc>
                <a:extLst>
                  <a:ext uri="{0D108BD9-81ED-4DB2-BD59-A6C34878D82A}">
                    <a16:rowId xmlns:a16="http://schemas.microsoft.com/office/drawing/2014/main" val="406486087"/>
                  </a:ext>
                </a:extLst>
              </a:tr>
              <a:tr h="434340">
                <a:tc>
                  <a:txBody>
                    <a:bodyPr/>
                    <a:lstStyle/>
                    <a:p>
                      <a:pPr algn="l" fontAlgn="ctr"/>
                      <a:r>
                        <a:rPr lang="en-US" sz="1100" b="0" i="1" u="none" strike="noStrike" dirty="0">
                          <a:solidFill>
                            <a:schemeClr val="tx1"/>
                          </a:solidFill>
                          <a:effectLst/>
                          <a:latin typeface="+mn-lt"/>
                        </a:rPr>
                        <a:t>Huawei Device Co., Ltd. v. </a:t>
                      </a:r>
                      <a:r>
                        <a:rPr lang="en-US" sz="1100" b="0" i="1" u="none" strike="noStrike" dirty="0" err="1">
                          <a:solidFill>
                            <a:schemeClr val="tx1"/>
                          </a:solidFill>
                          <a:effectLst/>
                          <a:latin typeface="+mn-lt"/>
                        </a:rPr>
                        <a:t>Optis</a:t>
                      </a:r>
                      <a:r>
                        <a:rPr lang="en-US" sz="1100" b="0" i="1" u="none" strike="noStrike" dirty="0">
                          <a:solidFill>
                            <a:schemeClr val="tx1"/>
                          </a:solidFill>
                          <a:effectLst/>
                          <a:latin typeface="+mn-lt"/>
                        </a:rPr>
                        <a:t> Wireless Tech., LLC </a:t>
                      </a:r>
                    </a:p>
                  </a:txBody>
                  <a:tcPr marL="45720" marR="45720" anchor="ctr"/>
                </a:tc>
                <a:tc>
                  <a:txBody>
                    <a:bodyPr/>
                    <a:lstStyle/>
                    <a:p>
                      <a:pPr algn="l" fontAlgn="ctr"/>
                      <a:r>
                        <a:rPr lang="en-US" sz="1100" b="0" i="0" u="none" strike="noStrike" dirty="0">
                          <a:solidFill>
                            <a:schemeClr val="tx1"/>
                          </a:solidFill>
                          <a:effectLst/>
                          <a:latin typeface="+mn-lt"/>
                        </a:rPr>
                        <a:t>IPR2018-00816, Paper 19</a:t>
                      </a:r>
                    </a:p>
                  </a:txBody>
                  <a:tcPr marL="45720" marR="45720" anchor="ctr"/>
                </a:tc>
                <a:tc>
                  <a:txBody>
                    <a:bodyPr/>
                    <a:lstStyle/>
                    <a:p>
                      <a:pPr algn="l" fontAlgn="ctr"/>
                      <a:r>
                        <a:rPr lang="en-US" sz="1100" b="0" i="0" u="none" strike="noStrike" dirty="0">
                          <a:solidFill>
                            <a:schemeClr val="tx1"/>
                          </a:solidFill>
                          <a:effectLst/>
                          <a:latin typeface="+mn-lt"/>
                        </a:rPr>
                        <a:t>AIA - Request for Rehearing</a:t>
                      </a:r>
                    </a:p>
                  </a:txBody>
                  <a:tcPr marL="45720" marR="45720" anchor="ctr"/>
                </a:tc>
                <a:tc>
                  <a:txBody>
                    <a:bodyPr/>
                    <a:lstStyle/>
                    <a:p>
                      <a:pPr algn="r" fontAlgn="ctr"/>
                      <a:r>
                        <a:rPr lang="en-US" sz="1100" b="0" i="0" u="none" strike="noStrike" dirty="0">
                          <a:solidFill>
                            <a:schemeClr val="tx1"/>
                          </a:solidFill>
                          <a:effectLst/>
                          <a:latin typeface="+mn-lt"/>
                        </a:rPr>
                        <a:t>1/8/2019</a:t>
                      </a:r>
                    </a:p>
                  </a:txBody>
                  <a:tcPr marL="45720" marR="45720" anchor="ctr"/>
                </a:tc>
                <a:tc>
                  <a:txBody>
                    <a:bodyPr/>
                    <a:lstStyle/>
                    <a:p>
                      <a:pPr algn="r" fontAlgn="ctr"/>
                      <a:r>
                        <a:rPr lang="en-US" sz="1100" b="0" i="0" u="none" strike="noStrike" dirty="0">
                          <a:solidFill>
                            <a:schemeClr val="tx1"/>
                          </a:solidFill>
                          <a:effectLst/>
                          <a:latin typeface="+mn-lt"/>
                        </a:rPr>
                        <a:t>4/5/2019</a:t>
                      </a:r>
                    </a:p>
                  </a:txBody>
                  <a:tcPr marL="45720" marR="45720" anchor="ctr"/>
                </a:tc>
                <a:extLst>
                  <a:ext uri="{0D108BD9-81ED-4DB2-BD59-A6C34878D82A}">
                    <a16:rowId xmlns:a16="http://schemas.microsoft.com/office/drawing/2014/main" val="3856648150"/>
                  </a:ext>
                </a:extLst>
              </a:tr>
              <a:tr h="434340">
                <a:tc>
                  <a:txBody>
                    <a:bodyPr/>
                    <a:lstStyle/>
                    <a:p>
                      <a:pPr algn="l" fontAlgn="ctr"/>
                      <a:r>
                        <a:rPr lang="en-US" sz="1100" i="1" dirty="0" smtClean="0"/>
                        <a:t>Focal Therapeutics, Inc. v. </a:t>
                      </a:r>
                      <a:r>
                        <a:rPr lang="en-US" sz="1100" i="1" dirty="0" err="1" smtClean="0"/>
                        <a:t>SenoRx</a:t>
                      </a:r>
                      <a:r>
                        <a:rPr lang="en-US" sz="1100" i="1" dirty="0" smtClean="0"/>
                        <a:t>, Inc.</a:t>
                      </a:r>
                      <a:endParaRPr lang="en-US" sz="1100" b="0" i="1" u="none" strike="noStrike" dirty="0">
                        <a:solidFill>
                          <a:schemeClr val="tx1"/>
                        </a:solidFill>
                        <a:effectLst/>
                        <a:latin typeface="+mn-lt"/>
                      </a:endParaRPr>
                    </a:p>
                  </a:txBody>
                  <a:tcPr marL="45720" marR="45720" anchor="ctr"/>
                </a:tc>
                <a:tc>
                  <a:txBody>
                    <a:bodyPr/>
                    <a:lstStyle/>
                    <a:p>
                      <a:pPr algn="l" fontAlgn="ctr"/>
                      <a:r>
                        <a:rPr lang="en-US" sz="1100" b="0" i="0" u="none" strike="noStrike" dirty="0" smtClean="0">
                          <a:solidFill>
                            <a:schemeClr val="tx1"/>
                          </a:solidFill>
                          <a:effectLst/>
                          <a:latin typeface="+mn-lt"/>
                        </a:rPr>
                        <a:t>IPR2014-00116, Paper 19</a:t>
                      </a:r>
                      <a:endParaRPr lang="en-US" sz="1100" b="0" i="0" u="none" strike="noStrike" dirty="0">
                        <a:solidFill>
                          <a:schemeClr val="tx1"/>
                        </a:solidFill>
                        <a:effectLst/>
                        <a:latin typeface="+mn-lt"/>
                      </a:endParaRPr>
                    </a:p>
                  </a:txBody>
                  <a:tcPr marL="45720" marR="45720" anchor="ctr"/>
                </a:tc>
                <a:tc>
                  <a:txBody>
                    <a:bodyPr/>
                    <a:lstStyle/>
                    <a:p>
                      <a:pPr algn="l" fontAlgn="ctr"/>
                      <a:r>
                        <a:rPr lang="en-US" sz="1100" b="0" i="0" u="none" strike="noStrike" dirty="0" smtClean="0">
                          <a:solidFill>
                            <a:schemeClr val="tx1"/>
                          </a:solidFill>
                          <a:effectLst/>
                          <a:latin typeface="+mn-lt"/>
                        </a:rPr>
                        <a:t>AIA - Depositions</a:t>
                      </a:r>
                      <a:endParaRPr lang="en-US" sz="1100" b="0" i="0" u="none" strike="noStrike" dirty="0">
                        <a:solidFill>
                          <a:schemeClr val="tx1"/>
                        </a:solidFill>
                        <a:effectLst/>
                        <a:latin typeface="+mn-lt"/>
                      </a:endParaRPr>
                    </a:p>
                  </a:txBody>
                  <a:tcPr marL="45720" marR="45720" anchor="ctr"/>
                </a:tc>
                <a:tc>
                  <a:txBody>
                    <a:bodyPr/>
                    <a:lstStyle/>
                    <a:p>
                      <a:pPr algn="r" fontAlgn="ctr"/>
                      <a:r>
                        <a:rPr lang="en-US" sz="1100" b="0" i="0" u="none" strike="noStrike" dirty="0" smtClean="0">
                          <a:solidFill>
                            <a:schemeClr val="tx1"/>
                          </a:solidFill>
                          <a:effectLst/>
                          <a:latin typeface="+mn-lt"/>
                        </a:rPr>
                        <a:t>7/21/2014</a:t>
                      </a:r>
                      <a:endParaRPr lang="en-US" sz="1100" b="0" i="0" u="none" strike="noStrike" dirty="0">
                        <a:solidFill>
                          <a:schemeClr val="tx1"/>
                        </a:solidFill>
                        <a:effectLst/>
                        <a:latin typeface="+mn-lt"/>
                      </a:endParaRPr>
                    </a:p>
                  </a:txBody>
                  <a:tcPr marL="45720" marR="45720" anchor="ctr"/>
                </a:tc>
                <a:tc>
                  <a:txBody>
                    <a:bodyPr/>
                    <a:lstStyle/>
                    <a:p>
                      <a:pPr algn="r" fontAlgn="ctr"/>
                      <a:r>
                        <a:rPr lang="en-US" sz="1100" b="0" i="0" u="none" strike="noStrike" dirty="0" smtClean="0">
                          <a:solidFill>
                            <a:schemeClr val="tx1"/>
                          </a:solidFill>
                          <a:effectLst/>
                          <a:latin typeface="+mn-lt"/>
                        </a:rPr>
                        <a:t>7/10/2019</a:t>
                      </a:r>
                      <a:endParaRPr lang="en-US" sz="1100" b="0" i="0" u="none" strike="noStrike" dirty="0">
                        <a:solidFill>
                          <a:schemeClr val="tx1"/>
                        </a:solidFill>
                        <a:effectLst/>
                        <a:latin typeface="+mn-lt"/>
                      </a:endParaRPr>
                    </a:p>
                  </a:txBody>
                  <a:tcPr marL="45720" marR="45720" anchor="ctr"/>
                </a:tc>
                <a:extLst>
                  <a:ext uri="{0D108BD9-81ED-4DB2-BD59-A6C34878D82A}">
                    <a16:rowId xmlns:a16="http://schemas.microsoft.com/office/drawing/2014/main" val="2164082362"/>
                  </a:ext>
                </a:extLst>
              </a:tr>
            </a:tbl>
          </a:graphicData>
        </a:graphic>
      </p:graphicFrame>
    </p:spTree>
    <p:extLst>
      <p:ext uri="{BB962C8B-B14F-4D97-AF65-F5344CB8AC3E}">
        <p14:creationId xmlns:p14="http://schemas.microsoft.com/office/powerpoint/2010/main" val="2288252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US" sz="3000" i="1" dirty="0" smtClean="0"/>
              <a:t>Cisco Systems, Inc. v. </a:t>
            </a:r>
            <a:r>
              <a:rPr lang="en-US" sz="3000" i="1" dirty="0" err="1" smtClean="0"/>
              <a:t>Chrimar</a:t>
            </a:r>
            <a:r>
              <a:rPr lang="en-US" sz="3000" i="1" dirty="0" smtClean="0"/>
              <a:t> Systems, Inc.</a:t>
            </a:r>
            <a:endParaRPr lang="it-IT" sz="3000" i="1" dirty="0"/>
          </a:p>
        </p:txBody>
      </p:sp>
      <p:sp>
        <p:nvSpPr>
          <p:cNvPr id="8" name="Content Placeholder 7"/>
          <p:cNvSpPr>
            <a:spLocks noGrp="1"/>
          </p:cNvSpPr>
          <p:nvPr>
            <p:ph idx="1"/>
          </p:nvPr>
        </p:nvSpPr>
        <p:spPr>
          <a:xfrm>
            <a:off x="457200" y="1003263"/>
            <a:ext cx="8229600" cy="3786267"/>
          </a:xfrm>
        </p:spPr>
        <p:txBody>
          <a:bodyPr>
            <a:normAutofit/>
          </a:bodyPr>
          <a:lstStyle/>
          <a:p>
            <a:pPr marL="0" lvl="0" indent="0">
              <a:lnSpc>
                <a:spcPct val="120000"/>
              </a:lnSpc>
              <a:buNone/>
            </a:pPr>
            <a:r>
              <a:rPr lang="en-US" sz="1800" b="1" dirty="0" smtClean="0"/>
              <a:t>IPR2018-01511 (PTAB Jan. 31, 2019) (Paper 11) (Precedential)</a:t>
            </a:r>
          </a:p>
          <a:p>
            <a:pPr lvl="0">
              <a:lnSpc>
                <a:spcPct val="120000"/>
              </a:lnSpc>
            </a:pPr>
            <a:r>
              <a:rPr lang="en-US" sz="1600" dirty="0" smtClean="0"/>
              <a:t>Designated precedential on Aug. 29, 2019.</a:t>
            </a:r>
          </a:p>
          <a:p>
            <a:pPr lvl="0">
              <a:lnSpc>
                <a:spcPct val="120000"/>
              </a:lnSpc>
            </a:pPr>
            <a:r>
              <a:rPr lang="en-US" sz="1600" dirty="0" smtClean="0"/>
              <a:t>Denied institution under 35 U.S.C. § 315(a)(1) after applying </a:t>
            </a:r>
            <a:r>
              <a:rPr lang="en-US" sz="1600" i="1" dirty="0" smtClean="0"/>
              <a:t>Click-to-Call Technologies, LP v. </a:t>
            </a:r>
            <a:r>
              <a:rPr lang="en-US" sz="1600" i="1" dirty="0" err="1" smtClean="0"/>
              <a:t>Ingenio</a:t>
            </a:r>
            <a:r>
              <a:rPr lang="en-US" sz="1600" i="1" dirty="0" smtClean="0"/>
              <a:t>, Inc.</a:t>
            </a:r>
            <a:r>
              <a:rPr lang="en-US" sz="1600" dirty="0" smtClean="0"/>
              <a:t>, 899 F.3d 1321 (Fed. Cir. Aug. 16, 2018).</a:t>
            </a:r>
          </a:p>
          <a:p>
            <a:pPr lvl="0">
              <a:lnSpc>
                <a:spcPct val="120000"/>
              </a:lnSpc>
            </a:pPr>
            <a:r>
              <a:rPr lang="en-US" sz="1600" dirty="0" smtClean="0"/>
              <a:t>Determined that § 315(a)(1) bars institution of an inter </a:t>
            </a:r>
            <a:r>
              <a:rPr lang="en-US" sz="1600" dirty="0" err="1" smtClean="0"/>
              <a:t>partes</a:t>
            </a:r>
            <a:r>
              <a:rPr lang="en-US" sz="1600" dirty="0" smtClean="0"/>
              <a:t> review of a patent where petitioner voluntarily dismissed its earlier civil action challenging the validity of that patent. Explained that denial is appropriate because:</a:t>
            </a:r>
          </a:p>
          <a:p>
            <a:pPr lvl="1">
              <a:lnSpc>
                <a:spcPct val="120000"/>
              </a:lnSpc>
            </a:pPr>
            <a:r>
              <a:rPr lang="en-US" sz="1400" dirty="0" smtClean="0"/>
              <a:t>§ 315(a)(1) does not include an exception for a civil action that was dismissed without prejudice and Congress knew how to, but did not provide such an exception. </a:t>
            </a:r>
          </a:p>
          <a:p>
            <a:pPr lvl="1">
              <a:lnSpc>
                <a:spcPct val="120000"/>
              </a:lnSpc>
            </a:pPr>
            <a:r>
              <a:rPr lang="en-US" sz="1400" dirty="0" smtClean="0"/>
              <a:t>The ordinary meanings of the terms “file” and “civil action” show that the phrase “filed a civil action” in § 315(a)(1) applies to a civil action that was dismissed without prejudice. </a:t>
            </a:r>
          </a:p>
          <a:p>
            <a:pPr>
              <a:lnSpc>
                <a:spcPct val="120000"/>
              </a:lnSpc>
            </a:pPr>
            <a:endParaRPr lang="en-US" sz="16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32</a:t>
            </a:fld>
            <a:endParaRPr lang="en-US" dirty="0"/>
          </a:p>
        </p:txBody>
      </p:sp>
    </p:spTree>
    <p:extLst>
      <p:ext uri="{BB962C8B-B14F-4D97-AF65-F5344CB8AC3E}">
        <p14:creationId xmlns:p14="http://schemas.microsoft.com/office/powerpoint/2010/main" val="1106467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US" i="1" dirty="0" smtClean="0"/>
              <a:t>Valve Corporation v. Electronic Scripting Products, Inc.</a:t>
            </a:r>
            <a:endParaRPr lang="en-US" i="1" dirty="0"/>
          </a:p>
        </p:txBody>
      </p:sp>
      <p:sp>
        <p:nvSpPr>
          <p:cNvPr id="7" name="Content Placeholder 6"/>
          <p:cNvSpPr>
            <a:spLocks noGrp="1"/>
          </p:cNvSpPr>
          <p:nvPr>
            <p:ph idx="1"/>
          </p:nvPr>
        </p:nvSpPr>
        <p:spPr/>
        <p:txBody>
          <a:bodyPr>
            <a:normAutofit fontScale="47500" lnSpcReduction="20000"/>
          </a:bodyPr>
          <a:lstStyle/>
          <a:p>
            <a:pPr marL="0" lvl="0" indent="0">
              <a:lnSpc>
                <a:spcPct val="120000"/>
              </a:lnSpc>
              <a:buNone/>
            </a:pPr>
            <a:r>
              <a:rPr lang="en-US" b="1" dirty="0" smtClean="0"/>
              <a:t>IPR2019-00064, -00065, -00085 (PTAB May 1, 2019) (Paper 10) (Precedential)</a:t>
            </a:r>
          </a:p>
          <a:p>
            <a:pPr lvl="0">
              <a:lnSpc>
                <a:spcPct val="120000"/>
              </a:lnSpc>
            </a:pPr>
            <a:r>
              <a:rPr lang="en-US" dirty="0" smtClean="0"/>
              <a:t>Designated precedential on Aug. 2, 2019.</a:t>
            </a:r>
          </a:p>
          <a:p>
            <a:pPr lvl="0">
              <a:lnSpc>
                <a:spcPct val="120000"/>
              </a:lnSpc>
            </a:pPr>
            <a:r>
              <a:rPr lang="en-US" dirty="0" smtClean="0"/>
              <a:t>Denied institution under 35 U.S.C. § 314(a), after applying the </a:t>
            </a:r>
            <a:r>
              <a:rPr lang="en-US" i="1" dirty="0" smtClean="0"/>
              <a:t>General Plastic </a:t>
            </a:r>
            <a:r>
              <a:rPr lang="en-US" dirty="0" smtClean="0"/>
              <a:t>factors.</a:t>
            </a:r>
          </a:p>
          <a:p>
            <a:pPr lvl="0">
              <a:lnSpc>
                <a:spcPct val="120000"/>
              </a:lnSpc>
            </a:pPr>
            <a:r>
              <a:rPr lang="en-US" dirty="0" smtClean="0"/>
              <a:t>Determined that the first </a:t>
            </a:r>
            <a:r>
              <a:rPr lang="en-US" i="1" dirty="0" smtClean="0"/>
              <a:t>General Plastic </a:t>
            </a:r>
            <a:r>
              <a:rPr lang="en-US" dirty="0" smtClean="0"/>
              <a:t>factor (“whether the same petitioner previously filed a petition directed to the same claims of the same patent”) applies to petitioner because petitioner joined a previously instituted inter </a:t>
            </a:r>
            <a:r>
              <a:rPr lang="en-US" dirty="0" err="1" smtClean="0"/>
              <a:t>partes</a:t>
            </a:r>
            <a:r>
              <a:rPr lang="en-US" dirty="0" smtClean="0"/>
              <a:t> review proceeding and, therefore, is considered to have previously filed a petition directed to the same claims of the same patent.  </a:t>
            </a:r>
          </a:p>
          <a:p>
            <a:pPr lvl="0">
              <a:lnSpc>
                <a:spcPct val="120000"/>
              </a:lnSpc>
            </a:pPr>
            <a:r>
              <a:rPr lang="en-US" dirty="0" smtClean="0"/>
              <a:t>Explained that the Board’s application of the </a:t>
            </a:r>
            <a:r>
              <a:rPr lang="en-US" i="1" dirty="0" smtClean="0"/>
              <a:t>General Plastic </a:t>
            </a:r>
            <a:r>
              <a:rPr lang="en-US" dirty="0" smtClean="0"/>
              <a:t>factors is not limited to instances in which a single petitioner has filed multiple petitions.</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33</a:t>
            </a:fld>
            <a:endParaRPr lang="en-US" dirty="0"/>
          </a:p>
        </p:txBody>
      </p:sp>
    </p:spTree>
    <p:extLst>
      <p:ext uri="{BB962C8B-B14F-4D97-AF65-F5344CB8AC3E}">
        <p14:creationId xmlns:p14="http://schemas.microsoft.com/office/powerpoint/2010/main" val="222612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Becton, Dickinson and Company v. </a:t>
            </a:r>
            <a:br>
              <a:rPr lang="en-US" i="1" dirty="0" smtClean="0"/>
            </a:br>
            <a:r>
              <a:rPr lang="en-US" i="1" dirty="0" smtClean="0"/>
              <a:t>B. Braun </a:t>
            </a:r>
            <a:r>
              <a:rPr lang="en-US" i="1" dirty="0" err="1" smtClean="0"/>
              <a:t>Melsungen</a:t>
            </a:r>
            <a:r>
              <a:rPr lang="en-US" i="1" dirty="0" smtClean="0"/>
              <a:t> AG	</a:t>
            </a:r>
            <a:endParaRPr lang="en-US" i="1" dirty="0"/>
          </a:p>
        </p:txBody>
      </p:sp>
      <p:sp>
        <p:nvSpPr>
          <p:cNvPr id="3" name="Content Placeholder 2"/>
          <p:cNvSpPr>
            <a:spLocks noGrp="1"/>
          </p:cNvSpPr>
          <p:nvPr>
            <p:ph idx="1"/>
          </p:nvPr>
        </p:nvSpPr>
        <p:spPr/>
        <p:txBody>
          <a:bodyPr>
            <a:normAutofit/>
          </a:bodyPr>
          <a:lstStyle/>
          <a:p>
            <a:pPr marL="0" indent="0">
              <a:buNone/>
            </a:pPr>
            <a:r>
              <a:rPr lang="en-US" sz="1200" b="1" dirty="0" smtClean="0"/>
              <a:t>IPR2017-01586 (PTAB Dec. 15, 2017) (Paper 8) (Precedential as to the first paragraph of Section III.C.5 only; Informative for the rest)</a:t>
            </a:r>
          </a:p>
          <a:p>
            <a:r>
              <a:rPr lang="en-US" sz="1200" dirty="0" smtClean="0"/>
              <a:t>Designated informative on March 21, 2018.</a:t>
            </a:r>
          </a:p>
          <a:p>
            <a:r>
              <a:rPr lang="en-US" sz="1200" dirty="0" smtClean="0"/>
              <a:t>Designated precedential on Aug. 2, 2019, as to the first paragraph of Section III.C.5 only.</a:t>
            </a:r>
          </a:p>
          <a:p>
            <a:r>
              <a:rPr lang="en-US" sz="1200" dirty="0" smtClean="0"/>
              <a:t>The first paragraph of Section III.C.5 identifies six non-exclusive factors that the Board considers in evaluating whether to exercise discretion, under 35 U.S.C. § 325(d), when a petition includes the same or substantially the same prior art or arguments that previously were presented to the office, such as: </a:t>
            </a:r>
          </a:p>
          <a:p>
            <a:pPr lvl="1"/>
            <a:r>
              <a:rPr lang="en-US" sz="1000" dirty="0" smtClean="0"/>
              <a:t>the similarities and material differences between the asserted art and the prior art involved during examination; </a:t>
            </a:r>
          </a:p>
          <a:p>
            <a:pPr lvl="1"/>
            <a:r>
              <a:rPr lang="en-US" sz="1000" dirty="0" smtClean="0"/>
              <a:t>the cumulative nature of the asserted art and the prior art evaluated during examination; </a:t>
            </a:r>
          </a:p>
          <a:p>
            <a:pPr lvl="1"/>
            <a:r>
              <a:rPr lang="en-US" sz="1000" dirty="0" smtClean="0"/>
              <a:t>the extent to which the asserted art was evaluated during examination, including whether the prior art was the basis for rejection; </a:t>
            </a:r>
          </a:p>
          <a:p>
            <a:pPr lvl="1"/>
            <a:r>
              <a:rPr lang="en-US" sz="1000" dirty="0" smtClean="0"/>
              <a:t>the extent of the overlap between the arguments made during examination and the manner in which petitioner relies on the prior art or patent owner distinguishes the prior art; </a:t>
            </a:r>
          </a:p>
          <a:p>
            <a:pPr lvl="1"/>
            <a:r>
              <a:rPr lang="en-US" sz="1000" dirty="0" smtClean="0"/>
              <a:t>whether petitioner has pointed out sufficiently how the examiner erred in his/her evaluation of the asserted prior art; and </a:t>
            </a:r>
          </a:p>
          <a:p>
            <a:pPr lvl="1"/>
            <a:r>
              <a:rPr lang="en-US" sz="1000" dirty="0" smtClean="0"/>
              <a:t>the extent to which additional evidence and facts presented in the petition warrant reconsideration of the prior art or arguments.</a:t>
            </a:r>
          </a:p>
          <a:p>
            <a:pPr lvl="1"/>
            <a:endParaRPr lang="en-US" sz="1000" dirty="0" smtClean="0"/>
          </a:p>
          <a:p>
            <a:endParaRPr lang="en-US" sz="1200" dirty="0" smtClean="0"/>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34</a:t>
            </a:fld>
            <a:endParaRPr lang="en-US" dirty="0"/>
          </a:p>
        </p:txBody>
      </p:sp>
    </p:spTree>
    <p:extLst>
      <p:ext uri="{BB962C8B-B14F-4D97-AF65-F5344CB8AC3E}">
        <p14:creationId xmlns:p14="http://schemas.microsoft.com/office/powerpoint/2010/main" val="3779032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i="1" dirty="0"/>
              <a:t>Focal Therapeutics, Inc. v. </a:t>
            </a:r>
            <a:r>
              <a:rPr lang="en-US" sz="3500" i="1" dirty="0" err="1"/>
              <a:t>SenoRx</a:t>
            </a:r>
            <a:r>
              <a:rPr lang="en-US" sz="3500" i="1" dirty="0"/>
              <a:t>, Inc.</a:t>
            </a:r>
            <a:endParaRPr lang="en-US" sz="3500" dirty="0"/>
          </a:p>
        </p:txBody>
      </p:sp>
      <p:sp>
        <p:nvSpPr>
          <p:cNvPr id="3" name="Content Placeholder 2"/>
          <p:cNvSpPr>
            <a:spLocks noGrp="1"/>
          </p:cNvSpPr>
          <p:nvPr>
            <p:ph idx="1"/>
          </p:nvPr>
        </p:nvSpPr>
        <p:spPr>
          <a:xfrm>
            <a:off x="457200" y="1150404"/>
            <a:ext cx="8229600" cy="3786267"/>
          </a:xfrm>
        </p:spPr>
        <p:txBody>
          <a:bodyPr>
            <a:normAutofit fontScale="55000" lnSpcReduction="20000"/>
          </a:bodyPr>
          <a:lstStyle/>
          <a:p>
            <a:pPr marL="0" indent="0">
              <a:buNone/>
            </a:pPr>
            <a:r>
              <a:rPr lang="en-US" sz="3600" b="1" spc="-5" dirty="0">
                <a:solidFill>
                  <a:prstClr val="black"/>
                </a:solidFill>
                <a:latin typeface="Segoe UI"/>
                <a:cs typeface="Segoe UI"/>
              </a:rPr>
              <a:t>IPR2014-00116 (PTAB </a:t>
            </a:r>
            <a:r>
              <a:rPr lang="en-US" sz="3600" b="1" dirty="0">
                <a:solidFill>
                  <a:prstClr val="black"/>
                </a:solidFill>
                <a:latin typeface="Segoe UI"/>
                <a:cs typeface="Segoe UI"/>
              </a:rPr>
              <a:t>July 21, 2014</a:t>
            </a:r>
            <a:r>
              <a:rPr lang="en-US" sz="3600" b="1" spc="-5" dirty="0">
                <a:solidFill>
                  <a:prstClr val="black"/>
                </a:solidFill>
                <a:latin typeface="Segoe UI"/>
                <a:cs typeface="Segoe UI"/>
              </a:rPr>
              <a:t>) </a:t>
            </a:r>
            <a:r>
              <a:rPr lang="en-US" sz="3600" b="1" dirty="0">
                <a:solidFill>
                  <a:prstClr val="black"/>
                </a:solidFill>
                <a:latin typeface="Segoe UI"/>
                <a:cs typeface="Segoe UI"/>
              </a:rPr>
              <a:t>(Paper </a:t>
            </a:r>
            <a:r>
              <a:rPr lang="en-US" sz="3600" b="1" spc="-5" dirty="0">
                <a:solidFill>
                  <a:prstClr val="black"/>
                </a:solidFill>
                <a:latin typeface="Segoe UI"/>
                <a:cs typeface="Segoe UI"/>
              </a:rPr>
              <a:t>19)</a:t>
            </a:r>
            <a:r>
              <a:rPr lang="en-US" sz="3600" b="1" spc="-270" dirty="0">
                <a:solidFill>
                  <a:prstClr val="black"/>
                </a:solidFill>
                <a:latin typeface="Segoe UI"/>
                <a:cs typeface="Segoe UI"/>
              </a:rPr>
              <a:t> </a:t>
            </a:r>
            <a:r>
              <a:rPr lang="en-US" sz="3600" b="1" spc="-5" dirty="0">
                <a:solidFill>
                  <a:prstClr val="black"/>
                </a:solidFill>
                <a:latin typeface="Segoe UI"/>
                <a:cs typeface="Segoe UI"/>
              </a:rPr>
              <a:t>(Precedential)</a:t>
            </a:r>
            <a:endParaRPr lang="en-US" sz="3600" dirty="0">
              <a:solidFill>
                <a:prstClr val="black"/>
              </a:solidFill>
              <a:latin typeface="Segoe UI"/>
              <a:cs typeface="Segoe UI"/>
            </a:endParaRPr>
          </a:p>
          <a:p>
            <a:pPr marL="299085" marR="5080" lvl="0" indent="-286385" defTabSz="914400">
              <a:lnSpc>
                <a:spcPct val="120000"/>
              </a:lnSpc>
              <a:spcBef>
                <a:spcPts val="600"/>
              </a:spcBef>
              <a:tabLst>
                <a:tab pos="299085" algn="l"/>
                <a:tab pos="299720" algn="l"/>
              </a:tabLst>
              <a:defRPr/>
            </a:pPr>
            <a:r>
              <a:rPr lang="en-US" spc="-10" dirty="0">
                <a:solidFill>
                  <a:prstClr val="black"/>
                </a:solidFill>
                <a:latin typeface="Segoe UI"/>
                <a:cs typeface="Calibri"/>
              </a:rPr>
              <a:t>Designated precedential on July 10, 2019.</a:t>
            </a:r>
          </a:p>
          <a:p>
            <a:pPr marL="299085" marR="5080" lvl="0" indent="-286385" defTabSz="914400">
              <a:lnSpc>
                <a:spcPct val="120000"/>
              </a:lnSpc>
              <a:spcBef>
                <a:spcPts val="600"/>
              </a:spcBef>
              <a:tabLst>
                <a:tab pos="299085" algn="l"/>
                <a:tab pos="299720" algn="l"/>
              </a:tabLst>
              <a:defRPr/>
            </a:pPr>
            <a:r>
              <a:rPr lang="en-US" spc="-10" dirty="0">
                <a:solidFill>
                  <a:prstClr val="black"/>
                </a:solidFill>
                <a:latin typeface="Segoe UI"/>
                <a:cs typeface="Calibri"/>
              </a:rPr>
              <a:t>Clarified the Board’s Testimony Guidelines </a:t>
            </a:r>
            <a:r>
              <a:rPr lang="en-US" dirty="0">
                <a:solidFill>
                  <a:prstClr val="black"/>
                </a:solidFill>
                <a:latin typeface="Segoe UI"/>
              </a:rPr>
              <a:t>set forth in the Patent Trial Practice Guide at 77 Fed. Reg. 48756, 48772-48773 (Aug. 14, 2012) that provides</a:t>
            </a:r>
            <a:r>
              <a:rPr lang="en-US" dirty="0" smtClean="0">
                <a:solidFill>
                  <a:prstClr val="black"/>
                </a:solidFill>
                <a:latin typeface="Segoe UI"/>
              </a:rPr>
              <a:t>:</a:t>
            </a:r>
          </a:p>
          <a:p>
            <a:pPr marL="699135" marR="5080" lvl="1" indent="-286385" defTabSz="914400">
              <a:lnSpc>
                <a:spcPct val="120000"/>
              </a:lnSpc>
              <a:spcBef>
                <a:spcPts val="600"/>
              </a:spcBef>
              <a:tabLst>
                <a:tab pos="299085" algn="l"/>
                <a:tab pos="299720" algn="l"/>
              </a:tabLst>
              <a:defRPr/>
            </a:pPr>
            <a:r>
              <a:rPr lang="en-US" b="1" dirty="0">
                <a:solidFill>
                  <a:prstClr val="black"/>
                </a:solidFill>
              </a:rPr>
              <a:t>Once the cross-examination of a witness has commenced, and until cross-examination of the witness has concluded</a:t>
            </a:r>
            <a:r>
              <a:rPr lang="en-US" dirty="0">
                <a:solidFill>
                  <a:prstClr val="black"/>
                </a:solidFill>
              </a:rPr>
              <a:t>, counsel offering the witness on direct examination shall not: (a) consult or confer with the witness regarding the substance of the witness’s testimony already given, or anticipated to be given, except for the purpose of conferring on whether to assert a privilege against testifying or on how to comply with a Board order; or (b) suggest to the witness the manner in which any questions should be answered.  </a:t>
            </a:r>
          </a:p>
          <a:p>
            <a:pPr marL="299085" marR="5080" indent="-286385" defTabSz="914400">
              <a:lnSpc>
                <a:spcPct val="120000"/>
              </a:lnSpc>
              <a:spcBef>
                <a:spcPts val="600"/>
              </a:spcBef>
              <a:tabLst>
                <a:tab pos="299085" algn="l"/>
                <a:tab pos="299720" algn="l"/>
              </a:tabLst>
              <a:defRPr/>
            </a:pPr>
            <a:r>
              <a:rPr lang="en-US" dirty="0">
                <a:solidFill>
                  <a:prstClr val="black"/>
                </a:solidFill>
                <a:latin typeface="Segoe UI"/>
              </a:rPr>
              <a:t>Clarified that the prohibition of conferring with the witness ends once cross-examination concludes, and, if relevant, begins again when re-cross commences, and continues until re-cross concludes. </a:t>
            </a:r>
            <a:endParaRPr lang="en-US" i="1" dirty="0">
              <a:solidFill>
                <a:prstClr val="black"/>
              </a:solidFill>
              <a:latin typeface="Segoe UI"/>
              <a:cs typeface="Calibri"/>
            </a:endParaRPr>
          </a:p>
          <a:p>
            <a:pPr marL="299085" marR="5080" indent="-286385" defTabSz="914400">
              <a:spcBef>
                <a:spcPts val="1110"/>
              </a:spcBef>
              <a:tabLst>
                <a:tab pos="299085" algn="l"/>
                <a:tab pos="299720" algn="l"/>
              </a:tabLst>
              <a:defRPr/>
            </a:pPr>
            <a:endParaRPr lang="en-US" dirty="0" smtClean="0">
              <a:solidFill>
                <a:prstClr val="black"/>
              </a:solidFill>
              <a:latin typeface="Segoe UI"/>
            </a:endParaRPr>
          </a:p>
          <a:p>
            <a:pPr marL="699135" marR="5080" lvl="1" indent="-286385" defTabSz="914400">
              <a:spcBef>
                <a:spcPts val="1110"/>
              </a:spcBef>
              <a:tabLst>
                <a:tab pos="299085" algn="l"/>
                <a:tab pos="299720" algn="l"/>
              </a:tabLst>
              <a:defRPr/>
            </a:pPr>
            <a:endParaRPr lang="en-US" dirty="0">
              <a:solidFill>
                <a:prstClr val="black"/>
              </a:solidFill>
              <a:latin typeface="Segoe UI"/>
            </a:endParaRP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35</a:t>
            </a:fld>
            <a:endParaRPr lang="en-US" dirty="0"/>
          </a:p>
        </p:txBody>
      </p:sp>
    </p:spTree>
    <p:extLst>
      <p:ext uri="{BB962C8B-B14F-4D97-AF65-F5344CB8AC3E}">
        <p14:creationId xmlns:p14="http://schemas.microsoft.com/office/powerpoint/2010/main" val="1788064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informative </a:t>
            </a:r>
            <a:r>
              <a:rPr lang="en-US" dirty="0"/>
              <a:t>d</a:t>
            </a:r>
            <a:r>
              <a:rPr lang="en-US" dirty="0" smtClean="0"/>
              <a:t>ecisions</a:t>
            </a:r>
            <a:endParaRPr lang="en-US" dirty="0"/>
          </a:p>
        </p:txBody>
      </p:sp>
    </p:spTree>
    <p:extLst>
      <p:ext uri="{BB962C8B-B14F-4D97-AF65-F5344CB8AC3E}">
        <p14:creationId xmlns:p14="http://schemas.microsoft.com/office/powerpoint/2010/main" val="1773355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Recent decisions designated informative</a:t>
            </a:r>
            <a:endParaRPr lang="en-US" sz="2700" dirty="0"/>
          </a:p>
        </p:txBody>
      </p:sp>
      <p:graphicFrame>
        <p:nvGraphicFramePr>
          <p:cNvPr id="4" name="Content Placeholder 3" title="Table showing recent decisions designated informative."/>
          <p:cNvGraphicFramePr>
            <a:graphicFrameLocks noGrp="1"/>
          </p:cNvGraphicFramePr>
          <p:nvPr>
            <p:ph idx="1"/>
            <p:extLst>
              <p:ext uri="{D42A27DB-BD31-4B8C-83A1-F6EECF244321}">
                <p14:modId xmlns:p14="http://schemas.microsoft.com/office/powerpoint/2010/main" val="2901783178"/>
              </p:ext>
            </p:extLst>
          </p:nvPr>
        </p:nvGraphicFramePr>
        <p:xfrm>
          <a:off x="457201" y="1099012"/>
          <a:ext cx="8229599" cy="3708372"/>
        </p:xfrm>
        <a:graphic>
          <a:graphicData uri="http://schemas.openxmlformats.org/drawingml/2006/table">
            <a:tbl>
              <a:tblPr firstRow="1" bandRow="1">
                <a:tableStyleId>{5C22544A-7EE6-4342-B048-85BDC9FD1C3A}</a:tableStyleId>
              </a:tblPr>
              <a:tblGrid>
                <a:gridCol w="3221832">
                  <a:extLst>
                    <a:ext uri="{9D8B030D-6E8A-4147-A177-3AD203B41FA5}">
                      <a16:colId xmlns:a16="http://schemas.microsoft.com/office/drawing/2014/main" val="741022448"/>
                    </a:ext>
                  </a:extLst>
                </a:gridCol>
                <a:gridCol w="1650206">
                  <a:extLst>
                    <a:ext uri="{9D8B030D-6E8A-4147-A177-3AD203B41FA5}">
                      <a16:colId xmlns:a16="http://schemas.microsoft.com/office/drawing/2014/main" val="2818296568"/>
                    </a:ext>
                  </a:extLst>
                </a:gridCol>
                <a:gridCol w="1528762">
                  <a:extLst>
                    <a:ext uri="{9D8B030D-6E8A-4147-A177-3AD203B41FA5}">
                      <a16:colId xmlns:a16="http://schemas.microsoft.com/office/drawing/2014/main" val="1470256666"/>
                    </a:ext>
                  </a:extLst>
                </a:gridCol>
                <a:gridCol w="728662">
                  <a:extLst>
                    <a:ext uri="{9D8B030D-6E8A-4147-A177-3AD203B41FA5}">
                      <a16:colId xmlns:a16="http://schemas.microsoft.com/office/drawing/2014/main" val="940163640"/>
                    </a:ext>
                  </a:extLst>
                </a:gridCol>
                <a:gridCol w="1100137">
                  <a:extLst>
                    <a:ext uri="{9D8B030D-6E8A-4147-A177-3AD203B41FA5}">
                      <a16:colId xmlns:a16="http://schemas.microsoft.com/office/drawing/2014/main" val="3230040944"/>
                    </a:ext>
                  </a:extLst>
                </a:gridCol>
              </a:tblGrid>
              <a:tr h="434340">
                <a:tc>
                  <a:txBody>
                    <a:bodyPr/>
                    <a:lstStyle/>
                    <a:p>
                      <a:pPr algn="l" fontAlgn="ctr"/>
                      <a:r>
                        <a:rPr lang="en-US" sz="1000" b="1" i="0" u="none" strike="noStrike" dirty="0" smtClean="0">
                          <a:solidFill>
                            <a:schemeClr val="bg1"/>
                          </a:solidFill>
                          <a:effectLst/>
                          <a:latin typeface="+mn-lt"/>
                        </a:rPr>
                        <a:t>Case/appeal name</a:t>
                      </a:r>
                      <a:endParaRPr lang="en-US" sz="1000" b="1" i="0" u="none" strike="noStrike" dirty="0">
                        <a:solidFill>
                          <a:schemeClr val="bg1"/>
                        </a:solidFill>
                        <a:effectLst/>
                        <a:latin typeface="+mn-lt"/>
                      </a:endParaRPr>
                    </a:p>
                  </a:txBody>
                  <a:tcPr marL="45720" marR="45720" anchor="ctr"/>
                </a:tc>
                <a:tc>
                  <a:txBody>
                    <a:bodyPr/>
                    <a:lstStyle/>
                    <a:p>
                      <a:pPr algn="l" fontAlgn="ctr"/>
                      <a:r>
                        <a:rPr lang="en-US" sz="1000" b="1" i="0" u="none" strike="noStrike" dirty="0" smtClean="0">
                          <a:solidFill>
                            <a:schemeClr val="bg1"/>
                          </a:solidFill>
                          <a:effectLst/>
                          <a:latin typeface="+mn-lt"/>
                        </a:rPr>
                        <a:t>Case/appeal </a:t>
                      </a:r>
                      <a:r>
                        <a:rPr lang="en-US" sz="1000" b="1" i="0" u="none" strike="noStrike" dirty="0">
                          <a:solidFill>
                            <a:schemeClr val="bg1"/>
                          </a:solidFill>
                          <a:effectLst/>
                          <a:latin typeface="+mn-lt"/>
                        </a:rPr>
                        <a:t>n</a:t>
                      </a:r>
                      <a:r>
                        <a:rPr lang="en-US" sz="1000" b="1" i="0" u="none" strike="noStrike" dirty="0" smtClean="0">
                          <a:solidFill>
                            <a:schemeClr val="bg1"/>
                          </a:solidFill>
                          <a:effectLst/>
                          <a:latin typeface="+mn-lt"/>
                        </a:rPr>
                        <a:t>umber</a:t>
                      </a:r>
                      <a:endParaRPr lang="en-US" sz="1000" b="1" i="0" u="none" strike="noStrike" dirty="0">
                        <a:solidFill>
                          <a:schemeClr val="bg1"/>
                        </a:solidFill>
                        <a:effectLst/>
                        <a:latin typeface="+mn-lt"/>
                      </a:endParaRPr>
                    </a:p>
                  </a:txBody>
                  <a:tcPr marL="45720" marR="45720" anchor="ctr"/>
                </a:tc>
                <a:tc>
                  <a:txBody>
                    <a:bodyPr/>
                    <a:lstStyle/>
                    <a:p>
                      <a:pPr algn="l" fontAlgn="ctr"/>
                      <a:r>
                        <a:rPr lang="en-US" sz="1000" b="1" i="0" u="none" strike="noStrike" dirty="0">
                          <a:solidFill>
                            <a:schemeClr val="bg1"/>
                          </a:solidFill>
                          <a:effectLst/>
                          <a:latin typeface="+mn-lt"/>
                        </a:rPr>
                        <a:t>Topic</a:t>
                      </a:r>
                    </a:p>
                  </a:txBody>
                  <a:tcPr marL="45720" marR="45720" anchor="ctr"/>
                </a:tc>
                <a:tc>
                  <a:txBody>
                    <a:bodyPr/>
                    <a:lstStyle/>
                    <a:p>
                      <a:pPr algn="l" fontAlgn="ctr"/>
                      <a:r>
                        <a:rPr lang="en-US" sz="1000" b="1" i="0" u="none" strike="noStrike" dirty="0" smtClean="0">
                          <a:solidFill>
                            <a:schemeClr val="bg1"/>
                          </a:solidFill>
                          <a:effectLst/>
                          <a:latin typeface="+mn-lt"/>
                        </a:rPr>
                        <a:t>Date issued</a:t>
                      </a:r>
                      <a:endParaRPr lang="en-US" sz="1000" b="1" i="0" u="none" strike="noStrike" dirty="0">
                        <a:solidFill>
                          <a:schemeClr val="bg1"/>
                        </a:solidFill>
                        <a:effectLst/>
                        <a:latin typeface="+mn-lt"/>
                      </a:endParaRPr>
                    </a:p>
                  </a:txBody>
                  <a:tcPr marL="45720" marR="45720" anchor="ctr"/>
                </a:tc>
                <a:tc>
                  <a:txBody>
                    <a:bodyPr/>
                    <a:lstStyle/>
                    <a:p>
                      <a:pPr algn="l" fontAlgn="ctr"/>
                      <a:r>
                        <a:rPr lang="en-US" sz="1000" b="1" i="0" u="none" strike="noStrike" dirty="0" smtClean="0">
                          <a:solidFill>
                            <a:schemeClr val="bg1"/>
                          </a:solidFill>
                          <a:effectLst/>
                          <a:latin typeface="+mn-lt"/>
                        </a:rPr>
                        <a:t>Date designated</a:t>
                      </a:r>
                      <a:endParaRPr lang="en-US" sz="1000" b="1" i="0" u="none" strike="noStrike" dirty="0">
                        <a:solidFill>
                          <a:schemeClr val="bg1"/>
                        </a:solidFill>
                        <a:effectLst/>
                        <a:latin typeface="+mn-lt"/>
                      </a:endParaRPr>
                    </a:p>
                  </a:txBody>
                  <a:tcPr marL="45720" marR="45720" anchor="ctr"/>
                </a:tc>
                <a:extLst>
                  <a:ext uri="{0D108BD9-81ED-4DB2-BD59-A6C34878D82A}">
                    <a16:rowId xmlns:a16="http://schemas.microsoft.com/office/drawing/2014/main" val="3006978210"/>
                  </a:ext>
                </a:extLst>
              </a:tr>
              <a:tr h="409254">
                <a:tc>
                  <a:txBody>
                    <a:bodyPr/>
                    <a:lstStyle/>
                    <a:p>
                      <a:pPr algn="l" fontAlgn="ctr"/>
                      <a:r>
                        <a:rPr lang="en-US" sz="1000" b="0" i="1" u="none" strike="noStrike" dirty="0" err="1" smtClean="0">
                          <a:solidFill>
                            <a:srgbClr val="000000"/>
                          </a:solidFill>
                          <a:effectLst/>
                          <a:latin typeface="+mn-lt"/>
                        </a:rPr>
                        <a:t>Adaptics</a:t>
                      </a:r>
                      <a:r>
                        <a:rPr lang="en-US" sz="1000" b="0" i="1" u="none" strike="noStrike" dirty="0" smtClean="0">
                          <a:solidFill>
                            <a:srgbClr val="000000"/>
                          </a:solidFill>
                          <a:effectLst/>
                          <a:latin typeface="+mn-lt"/>
                        </a:rPr>
                        <a:t> Limited v. Perfect Company</a:t>
                      </a:r>
                      <a:endParaRPr lang="en-US" sz="1000" b="0" i="1" u="none" strike="noStrike" dirty="0">
                        <a:solidFill>
                          <a:srgbClr val="000000"/>
                        </a:solidFill>
                        <a:effectLst/>
                        <a:latin typeface="+mn-lt"/>
                      </a:endParaRPr>
                    </a:p>
                  </a:txBody>
                  <a:tcPr marL="9525" marR="9525" marT="9525" marB="0" anchor="ctr"/>
                </a:tc>
                <a:tc>
                  <a:txBody>
                    <a:bodyPr/>
                    <a:lstStyle/>
                    <a:p>
                      <a:pPr algn="l" fontAlgn="ctr"/>
                      <a:r>
                        <a:rPr lang="en-US" sz="1000" b="0" i="0" u="none" strike="noStrike" dirty="0" smtClean="0">
                          <a:solidFill>
                            <a:srgbClr val="000000"/>
                          </a:solidFill>
                          <a:effectLst/>
                          <a:latin typeface="+mn-lt"/>
                        </a:rPr>
                        <a:t>IPR2018-01596, Paper 20 </a:t>
                      </a:r>
                      <a:endParaRPr lang="en-US" sz="1000" b="0" i="0" u="none" strike="noStrike" dirty="0">
                        <a:solidFill>
                          <a:srgbClr val="000000"/>
                        </a:solidFill>
                        <a:effectLst/>
                        <a:latin typeface="+mn-lt"/>
                      </a:endParaRPr>
                    </a:p>
                  </a:txBody>
                  <a:tcPr marL="9525" marR="9525" marT="9525" marB="0" anchor="ctr"/>
                </a:tc>
                <a:tc>
                  <a:txBody>
                    <a:bodyPr/>
                    <a:lstStyle/>
                    <a:p>
                      <a:pPr algn="l" fontAlgn="ctr"/>
                      <a:r>
                        <a:rPr lang="en-US" sz="1000" b="0" i="0" u="none" strike="noStrike" dirty="0" smtClean="0">
                          <a:solidFill>
                            <a:srgbClr val="000000"/>
                          </a:solidFill>
                          <a:effectLst/>
                          <a:latin typeface="+mn-lt"/>
                        </a:rPr>
                        <a:t> AIA - Grounds - 312(a)(3)</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dirty="0" smtClean="0">
                          <a:solidFill>
                            <a:srgbClr val="000000"/>
                          </a:solidFill>
                          <a:effectLst/>
                          <a:latin typeface="+mn-lt"/>
                        </a:rPr>
                        <a:t>3/6/2019</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dirty="0" smtClean="0">
                          <a:solidFill>
                            <a:schemeClr val="tx1"/>
                          </a:solidFill>
                          <a:effectLst/>
                          <a:latin typeface="+mn-lt"/>
                        </a:rPr>
                        <a:t>8/2/2019</a:t>
                      </a:r>
                      <a:endParaRPr lang="en-US" sz="1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273131649"/>
                  </a:ext>
                </a:extLst>
              </a:tr>
              <a:tr h="409254">
                <a:tc>
                  <a:txBody>
                    <a:bodyPr/>
                    <a:lstStyle/>
                    <a:p>
                      <a:pPr algn="l" fontAlgn="ctr"/>
                      <a:r>
                        <a:rPr lang="en-US" sz="1000" b="0" i="1" u="none" strike="noStrike" dirty="0">
                          <a:solidFill>
                            <a:srgbClr val="000000"/>
                          </a:solidFill>
                          <a:effectLst/>
                          <a:latin typeface="+mn-lt"/>
                          <a:cs typeface="Times New Roman" panose="02020603050405020304" pitchFamily="18" charset="0"/>
                        </a:rPr>
                        <a:t>Deeper, UAB v. </a:t>
                      </a:r>
                      <a:r>
                        <a:rPr lang="en-US" sz="1000" b="0" i="1" u="none" strike="noStrike" dirty="0" err="1">
                          <a:solidFill>
                            <a:srgbClr val="000000"/>
                          </a:solidFill>
                          <a:effectLst/>
                          <a:latin typeface="+mn-lt"/>
                          <a:cs typeface="Times New Roman" panose="02020603050405020304" pitchFamily="18" charset="0"/>
                        </a:rPr>
                        <a:t>Vexilar</a:t>
                      </a:r>
                      <a:r>
                        <a:rPr lang="en-US" sz="1000" b="0" i="1" u="none" strike="noStrike" dirty="0">
                          <a:solidFill>
                            <a:srgbClr val="000000"/>
                          </a:solidFill>
                          <a:effectLst/>
                          <a:latin typeface="+mn-lt"/>
                          <a:cs typeface="Times New Roman" panose="02020603050405020304" pitchFamily="18" charset="0"/>
                        </a:rPr>
                        <a:t>, Inc.</a:t>
                      </a:r>
                    </a:p>
                  </a:txBody>
                  <a:tcPr marL="45720" marR="45720" anchor="ctr"/>
                </a:tc>
                <a:tc>
                  <a:txBody>
                    <a:bodyPr/>
                    <a:lstStyle/>
                    <a:p>
                      <a:pPr algn="l" fontAlgn="ctr"/>
                      <a:r>
                        <a:rPr lang="en-US" sz="1000" b="0" i="0" u="none" strike="noStrike">
                          <a:solidFill>
                            <a:srgbClr val="000000"/>
                          </a:solidFill>
                          <a:effectLst/>
                          <a:latin typeface="+mn-lt"/>
                          <a:cs typeface="Times New Roman" panose="02020603050405020304" pitchFamily="18" charset="0"/>
                        </a:rPr>
                        <a:t>IPR2018-01310, Paper 7</a:t>
                      </a:r>
                    </a:p>
                  </a:txBody>
                  <a:tcPr marL="45720" marR="45720" anchor="ctr"/>
                </a:tc>
                <a:tc>
                  <a:txBody>
                    <a:bodyPr/>
                    <a:lstStyle/>
                    <a:p>
                      <a:pPr algn="l" fontAlgn="ctr"/>
                      <a:r>
                        <a:rPr lang="en-US" sz="1000" b="0" i="0" u="none" strike="noStrike" dirty="0" smtClean="0">
                          <a:solidFill>
                            <a:srgbClr val="000000"/>
                          </a:solidFill>
                          <a:effectLst/>
                          <a:latin typeface="+mn-lt"/>
                          <a:cs typeface="Times New Roman" panose="02020603050405020304" pitchFamily="18" charset="0"/>
                        </a:rPr>
                        <a:t>AIA - Institution - 314(a)</a:t>
                      </a:r>
                      <a:endParaRPr lang="en-US" sz="1000" b="0" i="0" u="none" strike="noStrike" dirty="0">
                        <a:solidFill>
                          <a:srgbClr val="000000"/>
                        </a:solidFill>
                        <a:effectLst/>
                        <a:latin typeface="+mn-lt"/>
                        <a:cs typeface="Times New Roman" panose="02020603050405020304" pitchFamily="18" charset="0"/>
                      </a:endParaRPr>
                    </a:p>
                  </a:txBody>
                  <a:tcPr marL="45720" marR="45720" anchor="ctr"/>
                </a:tc>
                <a:tc>
                  <a:txBody>
                    <a:bodyPr/>
                    <a:lstStyle/>
                    <a:p>
                      <a:pPr algn="r" fontAlgn="ctr"/>
                      <a:r>
                        <a:rPr lang="en-US" sz="1000" b="0" i="0" u="none" strike="noStrike">
                          <a:solidFill>
                            <a:srgbClr val="000000"/>
                          </a:solidFill>
                          <a:effectLst/>
                          <a:latin typeface="+mn-lt"/>
                          <a:cs typeface="Times New Roman" panose="02020603050405020304" pitchFamily="18" charset="0"/>
                        </a:rPr>
                        <a:t>1/24/2019</a:t>
                      </a:r>
                    </a:p>
                  </a:txBody>
                  <a:tcPr marL="45720" marR="45720" anchor="ctr"/>
                </a:tc>
                <a:tc>
                  <a:txBody>
                    <a:bodyPr/>
                    <a:lstStyle/>
                    <a:p>
                      <a:pPr algn="r" fontAlgn="ctr"/>
                      <a:r>
                        <a:rPr lang="en-US" sz="1000" b="0" i="0" u="none" strike="noStrike" dirty="0">
                          <a:solidFill>
                            <a:srgbClr val="000000"/>
                          </a:solidFill>
                          <a:effectLst/>
                          <a:latin typeface="+mn-lt"/>
                          <a:cs typeface="Times New Roman" panose="02020603050405020304" pitchFamily="18" charset="0"/>
                        </a:rPr>
                        <a:t>4/5/2019</a:t>
                      </a:r>
                    </a:p>
                  </a:txBody>
                  <a:tcPr marL="45720" marR="45720" anchor="ctr"/>
                </a:tc>
                <a:extLst>
                  <a:ext uri="{0D108BD9-81ED-4DB2-BD59-A6C34878D82A}">
                    <a16:rowId xmlns:a16="http://schemas.microsoft.com/office/drawing/2014/main" val="3516600475"/>
                  </a:ext>
                </a:extLst>
              </a:tr>
              <a:tr h="409254">
                <a:tc>
                  <a:txBody>
                    <a:bodyPr/>
                    <a:lstStyle/>
                    <a:p>
                      <a:pPr algn="l" fontAlgn="ctr"/>
                      <a:r>
                        <a:rPr lang="en-US" sz="1000" b="0" i="1" u="none" strike="noStrike" dirty="0">
                          <a:solidFill>
                            <a:srgbClr val="000000"/>
                          </a:solidFill>
                          <a:effectLst/>
                          <a:latin typeface="+mn-lt"/>
                          <a:cs typeface="Times New Roman" panose="02020603050405020304" pitchFamily="18" charset="0"/>
                        </a:rPr>
                        <a:t>Chevron </a:t>
                      </a:r>
                      <a:r>
                        <a:rPr lang="en-US" sz="1000" b="0" i="1" u="none" strike="noStrike" dirty="0" err="1">
                          <a:solidFill>
                            <a:srgbClr val="000000"/>
                          </a:solidFill>
                          <a:effectLst/>
                          <a:latin typeface="+mn-lt"/>
                          <a:cs typeface="Times New Roman" panose="02020603050405020304" pitchFamily="18" charset="0"/>
                        </a:rPr>
                        <a:t>Oronite</a:t>
                      </a:r>
                      <a:r>
                        <a:rPr lang="en-US" sz="1000" b="0" i="1" u="none" strike="noStrike" dirty="0">
                          <a:solidFill>
                            <a:srgbClr val="000000"/>
                          </a:solidFill>
                          <a:effectLst/>
                          <a:latin typeface="+mn-lt"/>
                          <a:cs typeface="Times New Roman" panose="02020603050405020304" pitchFamily="18" charset="0"/>
                        </a:rPr>
                        <a:t> Company LLC v. </a:t>
                      </a:r>
                      <a:r>
                        <a:rPr lang="en-US" sz="1000" b="0" i="1" u="none" strike="noStrike" dirty="0" err="1">
                          <a:solidFill>
                            <a:srgbClr val="000000"/>
                          </a:solidFill>
                          <a:effectLst/>
                          <a:latin typeface="+mn-lt"/>
                          <a:cs typeface="Times New Roman" panose="02020603050405020304" pitchFamily="18" charset="0"/>
                        </a:rPr>
                        <a:t>Infineum</a:t>
                      </a:r>
                      <a:r>
                        <a:rPr lang="en-US" sz="1000" b="0" i="1" u="none" strike="noStrike" dirty="0">
                          <a:solidFill>
                            <a:srgbClr val="000000"/>
                          </a:solidFill>
                          <a:effectLst/>
                          <a:latin typeface="+mn-lt"/>
                          <a:cs typeface="Times New Roman" panose="02020603050405020304" pitchFamily="18" charset="0"/>
                        </a:rPr>
                        <a:t> USA </a:t>
                      </a:r>
                      <a:r>
                        <a:rPr lang="en-US" sz="1000" b="0" i="1" u="none" strike="noStrike" dirty="0" smtClean="0">
                          <a:solidFill>
                            <a:srgbClr val="000000"/>
                          </a:solidFill>
                          <a:effectLst/>
                          <a:latin typeface="+mn-lt"/>
                          <a:cs typeface="Times New Roman" panose="02020603050405020304" pitchFamily="18" charset="0"/>
                        </a:rPr>
                        <a:t>LP</a:t>
                      </a:r>
                      <a:endParaRPr lang="en-US" sz="1000" b="0" i="1" u="none" strike="noStrike" dirty="0">
                        <a:solidFill>
                          <a:srgbClr val="000000"/>
                        </a:solidFill>
                        <a:effectLst/>
                        <a:latin typeface="+mn-lt"/>
                        <a:cs typeface="Times New Roman" panose="02020603050405020304" pitchFamily="18" charset="0"/>
                      </a:endParaRPr>
                    </a:p>
                  </a:txBody>
                  <a:tcPr marL="45720" marR="45720" anchor="ctr"/>
                </a:tc>
                <a:tc>
                  <a:txBody>
                    <a:bodyPr/>
                    <a:lstStyle/>
                    <a:p>
                      <a:pPr algn="l" fontAlgn="ctr"/>
                      <a:r>
                        <a:rPr lang="en-US" sz="1000" b="0" i="0" u="none" strike="noStrike" dirty="0">
                          <a:solidFill>
                            <a:srgbClr val="000000"/>
                          </a:solidFill>
                          <a:effectLst/>
                          <a:latin typeface="+mn-lt"/>
                          <a:cs typeface="Times New Roman" panose="02020603050405020304" pitchFamily="18" charset="0"/>
                        </a:rPr>
                        <a:t>IPR2018-00923, Paper 9</a:t>
                      </a:r>
                    </a:p>
                  </a:txBody>
                  <a:tcPr marL="45720" marR="45720" anchor="ctr"/>
                </a:tc>
                <a:tc>
                  <a:txBody>
                    <a:bodyPr/>
                    <a:lstStyle/>
                    <a:p>
                      <a:pPr algn="l" fontAlgn="ctr"/>
                      <a:r>
                        <a:rPr lang="en-US" sz="1000" b="0" i="0" u="none" strike="noStrike" dirty="0" smtClean="0">
                          <a:solidFill>
                            <a:srgbClr val="000000"/>
                          </a:solidFill>
                          <a:effectLst/>
                          <a:latin typeface="+mn-lt"/>
                          <a:cs typeface="Times New Roman" panose="02020603050405020304" pitchFamily="18" charset="0"/>
                        </a:rPr>
                        <a:t>AIA - Institution - 314(a)</a:t>
                      </a:r>
                      <a:endParaRPr lang="en-US" sz="1000" b="0" i="0" u="none" strike="noStrike" dirty="0">
                        <a:solidFill>
                          <a:srgbClr val="000000"/>
                        </a:solidFill>
                        <a:effectLst/>
                        <a:latin typeface="+mn-lt"/>
                        <a:cs typeface="Times New Roman" panose="02020603050405020304" pitchFamily="18" charset="0"/>
                      </a:endParaRPr>
                    </a:p>
                  </a:txBody>
                  <a:tcPr marL="45720" marR="45720" anchor="ctr"/>
                </a:tc>
                <a:tc>
                  <a:txBody>
                    <a:bodyPr/>
                    <a:lstStyle/>
                    <a:p>
                      <a:pPr algn="r" fontAlgn="ctr"/>
                      <a:r>
                        <a:rPr lang="en-US" sz="1000" b="0" i="0" u="none" strike="noStrike">
                          <a:solidFill>
                            <a:srgbClr val="000000"/>
                          </a:solidFill>
                          <a:effectLst/>
                          <a:latin typeface="+mn-lt"/>
                          <a:cs typeface="Times New Roman" panose="02020603050405020304" pitchFamily="18" charset="0"/>
                        </a:rPr>
                        <a:t>11/7/2018</a:t>
                      </a:r>
                    </a:p>
                  </a:txBody>
                  <a:tcPr marL="45720" marR="45720" anchor="ctr"/>
                </a:tc>
                <a:tc>
                  <a:txBody>
                    <a:bodyPr/>
                    <a:lstStyle/>
                    <a:p>
                      <a:pPr algn="r" fontAlgn="ctr"/>
                      <a:r>
                        <a:rPr lang="en-US" sz="1000" b="0" i="0" u="none" strike="noStrike" dirty="0">
                          <a:solidFill>
                            <a:srgbClr val="000000"/>
                          </a:solidFill>
                          <a:effectLst/>
                          <a:latin typeface="+mn-lt"/>
                          <a:cs typeface="Times New Roman" panose="02020603050405020304" pitchFamily="18" charset="0"/>
                        </a:rPr>
                        <a:t>4/5/2019</a:t>
                      </a:r>
                    </a:p>
                  </a:txBody>
                  <a:tcPr marL="45720" marR="45720" anchor="ctr"/>
                </a:tc>
                <a:extLst>
                  <a:ext uri="{0D108BD9-81ED-4DB2-BD59-A6C34878D82A}">
                    <a16:rowId xmlns:a16="http://schemas.microsoft.com/office/drawing/2014/main" val="834044491"/>
                  </a:ext>
                </a:extLst>
              </a:tr>
              <a:tr h="409254">
                <a:tc>
                  <a:txBody>
                    <a:bodyPr/>
                    <a:lstStyle/>
                    <a:p>
                      <a:pPr algn="l" fontAlgn="ctr"/>
                      <a:r>
                        <a:rPr lang="en-US" sz="1000" b="0" i="1" u="none" strike="noStrike" dirty="0">
                          <a:solidFill>
                            <a:srgbClr val="000000"/>
                          </a:solidFill>
                          <a:effectLst/>
                          <a:latin typeface="+mn-lt"/>
                          <a:cs typeface="Times New Roman" panose="02020603050405020304" pitchFamily="18" charset="0"/>
                        </a:rPr>
                        <a:t>Ex Parte Smith</a:t>
                      </a:r>
                    </a:p>
                  </a:txBody>
                  <a:tcPr marL="45720" marR="45720" anchor="ctr"/>
                </a:tc>
                <a:tc>
                  <a:txBody>
                    <a:bodyPr/>
                    <a:lstStyle/>
                    <a:p>
                      <a:pPr algn="l" fontAlgn="ctr"/>
                      <a:r>
                        <a:rPr lang="en-US" sz="1000" b="0" i="0" u="none" strike="noStrike" dirty="0">
                          <a:solidFill>
                            <a:srgbClr val="000000"/>
                          </a:solidFill>
                          <a:effectLst/>
                          <a:latin typeface="+mn-lt"/>
                          <a:cs typeface="Times New Roman" panose="02020603050405020304" pitchFamily="18" charset="0"/>
                        </a:rPr>
                        <a:t>2018-000064</a:t>
                      </a:r>
                    </a:p>
                  </a:txBody>
                  <a:tcPr marL="45720" marR="45720" anchor="ctr"/>
                </a:tc>
                <a:tc>
                  <a:txBody>
                    <a:bodyPr/>
                    <a:lstStyle/>
                    <a:p>
                      <a:pPr algn="l" fontAlgn="ctr"/>
                      <a:r>
                        <a:rPr lang="en-US" sz="1000" b="0" i="0" u="none" strike="noStrike" dirty="0">
                          <a:solidFill>
                            <a:srgbClr val="000000"/>
                          </a:solidFill>
                          <a:effectLst/>
                          <a:latin typeface="+mn-lt"/>
                          <a:cs typeface="Times New Roman" panose="02020603050405020304" pitchFamily="18" charset="0"/>
                        </a:rPr>
                        <a:t>101</a:t>
                      </a:r>
                    </a:p>
                  </a:txBody>
                  <a:tcPr marL="45720" marR="45720" anchor="ctr"/>
                </a:tc>
                <a:tc>
                  <a:txBody>
                    <a:bodyPr/>
                    <a:lstStyle/>
                    <a:p>
                      <a:pPr algn="r" fontAlgn="ctr"/>
                      <a:r>
                        <a:rPr lang="en-US" sz="1000" b="0" i="0" u="none" strike="noStrike" dirty="0">
                          <a:solidFill>
                            <a:srgbClr val="000000"/>
                          </a:solidFill>
                          <a:effectLst/>
                          <a:latin typeface="+mn-lt"/>
                          <a:cs typeface="Times New Roman" panose="02020603050405020304" pitchFamily="18" charset="0"/>
                        </a:rPr>
                        <a:t>2/1/2019</a:t>
                      </a:r>
                    </a:p>
                  </a:txBody>
                  <a:tcPr marL="45720" marR="45720" anchor="ctr"/>
                </a:tc>
                <a:tc>
                  <a:txBody>
                    <a:bodyPr/>
                    <a:lstStyle/>
                    <a:p>
                      <a:pPr algn="r" fontAlgn="ctr"/>
                      <a:r>
                        <a:rPr lang="en-US" sz="1000" b="0" i="0" u="none" strike="noStrike" dirty="0">
                          <a:solidFill>
                            <a:srgbClr val="000000"/>
                          </a:solidFill>
                          <a:effectLst/>
                          <a:latin typeface="+mn-lt"/>
                          <a:cs typeface="Times New Roman" panose="02020603050405020304" pitchFamily="18" charset="0"/>
                        </a:rPr>
                        <a:t>3/19/2019</a:t>
                      </a:r>
                    </a:p>
                  </a:txBody>
                  <a:tcPr marL="45720" marR="45720" anchor="ctr"/>
                </a:tc>
                <a:extLst>
                  <a:ext uri="{0D108BD9-81ED-4DB2-BD59-A6C34878D82A}">
                    <a16:rowId xmlns:a16="http://schemas.microsoft.com/office/drawing/2014/main" val="3641304058"/>
                  </a:ext>
                </a:extLst>
              </a:tr>
              <a:tr h="409254">
                <a:tc>
                  <a:txBody>
                    <a:bodyPr/>
                    <a:lstStyle/>
                    <a:p>
                      <a:pPr algn="l" fontAlgn="ctr"/>
                      <a:r>
                        <a:rPr lang="en-US" sz="1000" b="0" i="1" u="none" strike="noStrike" dirty="0">
                          <a:solidFill>
                            <a:srgbClr val="000000"/>
                          </a:solidFill>
                          <a:effectLst/>
                          <a:latin typeface="+mn-lt"/>
                        </a:rPr>
                        <a:t>Ex Parte Olson</a:t>
                      </a:r>
                    </a:p>
                  </a:txBody>
                  <a:tcPr marL="9525" marR="9525" marT="9525" marB="0" anchor="ctr"/>
                </a:tc>
                <a:tc>
                  <a:txBody>
                    <a:bodyPr/>
                    <a:lstStyle/>
                    <a:p>
                      <a:pPr algn="l" fontAlgn="ctr"/>
                      <a:r>
                        <a:rPr lang="en-US" sz="1000" b="0" i="0" u="none" strike="noStrike" dirty="0">
                          <a:solidFill>
                            <a:srgbClr val="000000"/>
                          </a:solidFill>
                          <a:effectLst/>
                          <a:latin typeface="+mn-lt"/>
                        </a:rPr>
                        <a:t>Appeal 2017-006489</a:t>
                      </a:r>
                    </a:p>
                  </a:txBody>
                  <a:tcPr marL="9525" marR="9525" marT="9525" marB="0" anchor="ctr"/>
                </a:tc>
                <a:tc>
                  <a:txBody>
                    <a:bodyPr/>
                    <a:lstStyle/>
                    <a:p>
                      <a:pPr algn="l" fontAlgn="ctr"/>
                      <a:r>
                        <a:rPr lang="en-US" sz="1000" b="0" i="0" u="none" strike="noStrike" dirty="0" smtClean="0">
                          <a:solidFill>
                            <a:srgbClr val="000000"/>
                          </a:solidFill>
                          <a:effectLst/>
                          <a:latin typeface="+mn-lt"/>
                        </a:rPr>
                        <a:t> 101</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a:solidFill>
                            <a:srgbClr val="000000"/>
                          </a:solidFill>
                          <a:effectLst/>
                          <a:latin typeface="+mn-lt"/>
                        </a:rPr>
                        <a:t>3/25/2019</a:t>
                      </a:r>
                    </a:p>
                  </a:txBody>
                  <a:tcPr marL="9525" marR="9525" marT="9525" marB="0" anchor="ctr"/>
                </a:tc>
                <a:tc>
                  <a:txBody>
                    <a:bodyPr/>
                    <a:lstStyle/>
                    <a:p>
                      <a:pPr algn="r" fontAlgn="ctr"/>
                      <a:r>
                        <a:rPr lang="en-US" sz="1000" b="0" i="0" u="none" strike="noStrike">
                          <a:solidFill>
                            <a:srgbClr val="000000"/>
                          </a:solidFill>
                          <a:effectLst/>
                          <a:latin typeface="+mn-lt"/>
                        </a:rPr>
                        <a:t>7/1/2019</a:t>
                      </a:r>
                    </a:p>
                  </a:txBody>
                  <a:tcPr marL="9525" marR="9525" marT="9525" marB="0" anchor="ctr"/>
                </a:tc>
                <a:extLst>
                  <a:ext uri="{0D108BD9-81ED-4DB2-BD59-A6C34878D82A}">
                    <a16:rowId xmlns:a16="http://schemas.microsoft.com/office/drawing/2014/main" val="4035826016"/>
                  </a:ext>
                </a:extLst>
              </a:tr>
              <a:tr h="409254">
                <a:tc>
                  <a:txBody>
                    <a:bodyPr/>
                    <a:lstStyle/>
                    <a:p>
                      <a:pPr algn="l" fontAlgn="ctr"/>
                      <a:r>
                        <a:rPr lang="en-US" sz="1000" b="0" i="1" u="none" strike="noStrike">
                          <a:solidFill>
                            <a:srgbClr val="000000"/>
                          </a:solidFill>
                          <a:effectLst/>
                          <a:latin typeface="+mn-lt"/>
                        </a:rPr>
                        <a:t>Ex Parte Kimizuka</a:t>
                      </a:r>
                    </a:p>
                  </a:txBody>
                  <a:tcPr marL="9525" marR="9525" marT="9525" marB="0" anchor="ctr"/>
                </a:tc>
                <a:tc>
                  <a:txBody>
                    <a:bodyPr/>
                    <a:lstStyle/>
                    <a:p>
                      <a:pPr algn="l" fontAlgn="ctr"/>
                      <a:r>
                        <a:rPr lang="en-US" sz="1000" b="0" i="0" u="none" strike="noStrike">
                          <a:solidFill>
                            <a:srgbClr val="000000"/>
                          </a:solidFill>
                          <a:effectLst/>
                          <a:latin typeface="+mn-lt"/>
                        </a:rPr>
                        <a:t>Appeal 2018-001081</a:t>
                      </a:r>
                    </a:p>
                  </a:txBody>
                  <a:tcPr marL="9525" marR="9525" marT="9525" marB="0" anchor="ctr"/>
                </a:tc>
                <a:tc>
                  <a:txBody>
                    <a:bodyPr/>
                    <a:lstStyle/>
                    <a:p>
                      <a:pPr algn="l" fontAlgn="ctr"/>
                      <a:r>
                        <a:rPr lang="en-US" sz="1000" b="0" i="0" u="none" strike="noStrike" dirty="0" smtClean="0">
                          <a:solidFill>
                            <a:srgbClr val="000000"/>
                          </a:solidFill>
                          <a:effectLst/>
                          <a:latin typeface="+mn-lt"/>
                        </a:rPr>
                        <a:t> 101</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a:solidFill>
                            <a:srgbClr val="000000"/>
                          </a:solidFill>
                          <a:effectLst/>
                          <a:latin typeface="+mn-lt"/>
                        </a:rPr>
                        <a:t>5/15/2019</a:t>
                      </a:r>
                    </a:p>
                  </a:txBody>
                  <a:tcPr marL="9525" marR="9525" marT="9525" marB="0" anchor="ctr"/>
                </a:tc>
                <a:tc>
                  <a:txBody>
                    <a:bodyPr/>
                    <a:lstStyle/>
                    <a:p>
                      <a:pPr algn="r" fontAlgn="ctr"/>
                      <a:r>
                        <a:rPr lang="en-US" sz="1000" b="0" i="0" u="none" strike="noStrike">
                          <a:solidFill>
                            <a:srgbClr val="000000"/>
                          </a:solidFill>
                          <a:effectLst/>
                          <a:latin typeface="+mn-lt"/>
                        </a:rPr>
                        <a:t>7/1/2019</a:t>
                      </a:r>
                    </a:p>
                  </a:txBody>
                  <a:tcPr marL="9525" marR="9525" marT="9525" marB="0" anchor="ctr"/>
                </a:tc>
                <a:extLst>
                  <a:ext uri="{0D108BD9-81ED-4DB2-BD59-A6C34878D82A}">
                    <a16:rowId xmlns:a16="http://schemas.microsoft.com/office/drawing/2014/main" val="3704750950"/>
                  </a:ext>
                </a:extLst>
              </a:tr>
              <a:tr h="409254">
                <a:tc>
                  <a:txBody>
                    <a:bodyPr/>
                    <a:lstStyle/>
                    <a:p>
                      <a:pPr algn="l" fontAlgn="ctr"/>
                      <a:r>
                        <a:rPr lang="en-US" sz="1000" b="0" i="1" u="none" strike="noStrike" dirty="0">
                          <a:solidFill>
                            <a:srgbClr val="000000"/>
                          </a:solidFill>
                          <a:effectLst/>
                          <a:latin typeface="+mn-lt"/>
                        </a:rPr>
                        <a:t>Ex Parte </a:t>
                      </a:r>
                      <a:r>
                        <a:rPr lang="en-US" sz="1000" b="0" i="1" u="none" strike="noStrike" dirty="0" err="1">
                          <a:solidFill>
                            <a:srgbClr val="000000"/>
                          </a:solidFill>
                          <a:effectLst/>
                          <a:latin typeface="+mn-lt"/>
                        </a:rPr>
                        <a:t>Savescu</a:t>
                      </a:r>
                      <a:endParaRPr lang="en-US" sz="1000" b="0" i="1" u="none" strike="noStrike" dirty="0">
                        <a:solidFill>
                          <a:srgbClr val="000000"/>
                        </a:solidFill>
                        <a:effectLst/>
                        <a:latin typeface="+mn-lt"/>
                      </a:endParaRPr>
                    </a:p>
                  </a:txBody>
                  <a:tcPr marL="9525" marR="9525" marT="9525" marB="0" anchor="ctr"/>
                </a:tc>
                <a:tc>
                  <a:txBody>
                    <a:bodyPr/>
                    <a:lstStyle/>
                    <a:p>
                      <a:pPr algn="l" fontAlgn="ctr"/>
                      <a:r>
                        <a:rPr lang="en-US" sz="1000" b="0" i="0" u="none" strike="noStrike">
                          <a:solidFill>
                            <a:srgbClr val="000000"/>
                          </a:solidFill>
                          <a:effectLst/>
                          <a:latin typeface="+mn-lt"/>
                        </a:rPr>
                        <a:t>Appeal 2018-003174</a:t>
                      </a:r>
                    </a:p>
                  </a:txBody>
                  <a:tcPr marL="9525" marR="9525" marT="9525" marB="0" anchor="ctr"/>
                </a:tc>
                <a:tc>
                  <a:txBody>
                    <a:bodyPr/>
                    <a:lstStyle/>
                    <a:p>
                      <a:pPr algn="l" fontAlgn="ctr"/>
                      <a:r>
                        <a:rPr lang="en-US" sz="1000" b="0" i="0" u="none" strike="noStrike" dirty="0" smtClean="0">
                          <a:solidFill>
                            <a:srgbClr val="000000"/>
                          </a:solidFill>
                          <a:effectLst/>
                          <a:latin typeface="+mn-lt"/>
                        </a:rPr>
                        <a:t> 101</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a:solidFill>
                            <a:srgbClr val="000000"/>
                          </a:solidFill>
                          <a:effectLst/>
                          <a:latin typeface="+mn-lt"/>
                        </a:rPr>
                        <a:t>4/1/2019</a:t>
                      </a:r>
                    </a:p>
                  </a:txBody>
                  <a:tcPr marL="9525" marR="9525" marT="9525" marB="0" anchor="ctr"/>
                </a:tc>
                <a:tc>
                  <a:txBody>
                    <a:bodyPr/>
                    <a:lstStyle/>
                    <a:p>
                      <a:pPr algn="r" fontAlgn="ctr"/>
                      <a:r>
                        <a:rPr lang="en-US" sz="1000" b="0" i="0" u="none" strike="noStrike">
                          <a:solidFill>
                            <a:srgbClr val="000000"/>
                          </a:solidFill>
                          <a:effectLst/>
                          <a:latin typeface="+mn-lt"/>
                        </a:rPr>
                        <a:t>7/1/2019</a:t>
                      </a:r>
                    </a:p>
                  </a:txBody>
                  <a:tcPr marL="9525" marR="9525" marT="9525" marB="0" anchor="ctr"/>
                </a:tc>
                <a:extLst>
                  <a:ext uri="{0D108BD9-81ED-4DB2-BD59-A6C34878D82A}">
                    <a16:rowId xmlns:a16="http://schemas.microsoft.com/office/drawing/2014/main" val="2717337675"/>
                  </a:ext>
                </a:extLst>
              </a:tr>
              <a:tr h="409254">
                <a:tc>
                  <a:txBody>
                    <a:bodyPr/>
                    <a:lstStyle/>
                    <a:p>
                      <a:pPr algn="l" fontAlgn="ctr"/>
                      <a:r>
                        <a:rPr lang="en-US" sz="1000" b="0" i="1" u="none" strike="noStrike" dirty="0">
                          <a:solidFill>
                            <a:srgbClr val="000000"/>
                          </a:solidFill>
                          <a:effectLst/>
                          <a:latin typeface="+mn-lt"/>
                        </a:rPr>
                        <a:t>Ex Parte </a:t>
                      </a:r>
                      <a:r>
                        <a:rPr lang="en-US" sz="1000" b="0" i="1" u="none" strike="noStrike" dirty="0" err="1">
                          <a:solidFill>
                            <a:srgbClr val="000000"/>
                          </a:solidFill>
                          <a:effectLst/>
                          <a:latin typeface="+mn-lt"/>
                        </a:rPr>
                        <a:t>Fautz</a:t>
                      </a:r>
                      <a:endParaRPr lang="en-US" sz="1000" b="0" i="1" u="none" strike="noStrike" dirty="0">
                        <a:solidFill>
                          <a:srgbClr val="000000"/>
                        </a:solidFill>
                        <a:effectLst/>
                        <a:latin typeface="+mn-lt"/>
                      </a:endParaRPr>
                    </a:p>
                  </a:txBody>
                  <a:tcPr marL="9525" marR="9525" marT="9525" marB="0" anchor="ctr"/>
                </a:tc>
                <a:tc>
                  <a:txBody>
                    <a:bodyPr/>
                    <a:lstStyle/>
                    <a:p>
                      <a:pPr algn="l" fontAlgn="ctr"/>
                      <a:r>
                        <a:rPr lang="en-US" sz="1000" b="0" i="0" u="none" strike="noStrike">
                          <a:solidFill>
                            <a:srgbClr val="000000"/>
                          </a:solidFill>
                          <a:effectLst/>
                          <a:latin typeface="+mn-lt"/>
                        </a:rPr>
                        <a:t>Appeal 2019-000106 </a:t>
                      </a:r>
                    </a:p>
                  </a:txBody>
                  <a:tcPr marL="9525" marR="9525" marT="9525" marB="0" anchor="ctr"/>
                </a:tc>
                <a:tc>
                  <a:txBody>
                    <a:bodyPr/>
                    <a:lstStyle/>
                    <a:p>
                      <a:pPr algn="l" fontAlgn="ctr"/>
                      <a:r>
                        <a:rPr lang="en-US" sz="1000" b="0" i="0" u="none" strike="noStrike" dirty="0" smtClean="0">
                          <a:solidFill>
                            <a:srgbClr val="000000"/>
                          </a:solidFill>
                          <a:effectLst/>
                          <a:latin typeface="+mn-lt"/>
                        </a:rPr>
                        <a:t> 101</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a:solidFill>
                            <a:srgbClr val="000000"/>
                          </a:solidFill>
                          <a:effectLst/>
                          <a:latin typeface="+mn-lt"/>
                        </a:rPr>
                        <a:t>5/15/2019</a:t>
                      </a:r>
                    </a:p>
                  </a:txBody>
                  <a:tcPr marL="9525" marR="9525" marT="9525" marB="0" anchor="ctr"/>
                </a:tc>
                <a:tc>
                  <a:txBody>
                    <a:bodyPr/>
                    <a:lstStyle/>
                    <a:p>
                      <a:pPr algn="r" fontAlgn="ctr"/>
                      <a:r>
                        <a:rPr lang="en-US" sz="1000" b="0" i="0" u="none" strike="noStrike" dirty="0">
                          <a:solidFill>
                            <a:srgbClr val="000000"/>
                          </a:solidFill>
                          <a:effectLst/>
                          <a:latin typeface="+mn-lt"/>
                        </a:rPr>
                        <a:t>7/1/2019</a:t>
                      </a:r>
                    </a:p>
                  </a:txBody>
                  <a:tcPr marL="9525" marR="9525" marT="9525" marB="0" anchor="ctr"/>
                </a:tc>
                <a:extLst>
                  <a:ext uri="{0D108BD9-81ED-4DB2-BD59-A6C34878D82A}">
                    <a16:rowId xmlns:a16="http://schemas.microsoft.com/office/drawing/2014/main" val="1216131197"/>
                  </a:ext>
                </a:extLst>
              </a:tr>
            </a:tbl>
          </a:graphicData>
        </a:graphic>
      </p:graphicFrame>
      <p:sp>
        <p:nvSpPr>
          <p:cNvPr id="3" name="Slide Number Placeholder 2"/>
          <p:cNvSpPr>
            <a:spLocks noGrp="1"/>
          </p:cNvSpPr>
          <p:nvPr>
            <p:ph type="sldNum" sz="quarter" idx="10"/>
          </p:nvPr>
        </p:nvSpPr>
        <p:spPr/>
        <p:txBody>
          <a:bodyPr/>
          <a:lstStyle/>
          <a:p>
            <a:fld id="{1D648693-0942-45E9-83AE-76FC568F9452}" type="slidenum">
              <a:rPr lang="en-US" smtClean="0"/>
              <a:pPr/>
              <a:t>37</a:t>
            </a:fld>
            <a:endParaRPr lang="en-US" dirty="0"/>
          </a:p>
        </p:txBody>
      </p:sp>
    </p:spTree>
    <p:extLst>
      <p:ext uri="{BB962C8B-B14F-4D97-AF65-F5344CB8AC3E}">
        <p14:creationId xmlns:p14="http://schemas.microsoft.com/office/powerpoint/2010/main" val="3757003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Recent decisions designated informative</a:t>
            </a:r>
            <a:endParaRPr lang="en-US" sz="2700" dirty="0"/>
          </a:p>
        </p:txBody>
      </p:sp>
      <p:graphicFrame>
        <p:nvGraphicFramePr>
          <p:cNvPr id="4" name="Content Placeholder 3" title="Table showing recent decisions designated informative."/>
          <p:cNvGraphicFramePr>
            <a:graphicFrameLocks noGrp="1"/>
          </p:cNvGraphicFramePr>
          <p:nvPr>
            <p:ph idx="1"/>
            <p:extLst/>
          </p:nvPr>
        </p:nvGraphicFramePr>
        <p:xfrm>
          <a:off x="457202" y="1099012"/>
          <a:ext cx="8229599" cy="1252848"/>
        </p:xfrm>
        <a:graphic>
          <a:graphicData uri="http://schemas.openxmlformats.org/drawingml/2006/table">
            <a:tbl>
              <a:tblPr firstRow="1" bandRow="1">
                <a:tableStyleId>{5C22544A-7EE6-4342-B048-85BDC9FD1C3A}</a:tableStyleId>
              </a:tblPr>
              <a:tblGrid>
                <a:gridCol w="3221832">
                  <a:extLst>
                    <a:ext uri="{9D8B030D-6E8A-4147-A177-3AD203B41FA5}">
                      <a16:colId xmlns:a16="http://schemas.microsoft.com/office/drawing/2014/main" val="741022448"/>
                    </a:ext>
                  </a:extLst>
                </a:gridCol>
                <a:gridCol w="1650206">
                  <a:extLst>
                    <a:ext uri="{9D8B030D-6E8A-4147-A177-3AD203B41FA5}">
                      <a16:colId xmlns:a16="http://schemas.microsoft.com/office/drawing/2014/main" val="2818296568"/>
                    </a:ext>
                  </a:extLst>
                </a:gridCol>
                <a:gridCol w="1528762">
                  <a:extLst>
                    <a:ext uri="{9D8B030D-6E8A-4147-A177-3AD203B41FA5}">
                      <a16:colId xmlns:a16="http://schemas.microsoft.com/office/drawing/2014/main" val="1470256666"/>
                    </a:ext>
                  </a:extLst>
                </a:gridCol>
                <a:gridCol w="728662">
                  <a:extLst>
                    <a:ext uri="{9D8B030D-6E8A-4147-A177-3AD203B41FA5}">
                      <a16:colId xmlns:a16="http://schemas.microsoft.com/office/drawing/2014/main" val="940163640"/>
                    </a:ext>
                  </a:extLst>
                </a:gridCol>
                <a:gridCol w="1100137">
                  <a:extLst>
                    <a:ext uri="{9D8B030D-6E8A-4147-A177-3AD203B41FA5}">
                      <a16:colId xmlns:a16="http://schemas.microsoft.com/office/drawing/2014/main" val="3230040944"/>
                    </a:ext>
                  </a:extLst>
                </a:gridCol>
              </a:tblGrid>
              <a:tr h="434340">
                <a:tc>
                  <a:txBody>
                    <a:bodyPr/>
                    <a:lstStyle/>
                    <a:p>
                      <a:pPr algn="l" fontAlgn="ctr"/>
                      <a:r>
                        <a:rPr lang="en-US" sz="1000" b="1" i="0" u="none" strike="noStrike" dirty="0">
                          <a:solidFill>
                            <a:schemeClr val="bg1"/>
                          </a:solidFill>
                          <a:effectLst/>
                          <a:latin typeface="+mn-lt"/>
                        </a:rPr>
                        <a:t>Case/Appeal </a:t>
                      </a:r>
                      <a:r>
                        <a:rPr lang="en-US" sz="1000" b="1" i="0" u="none" strike="noStrike" dirty="0" smtClean="0">
                          <a:solidFill>
                            <a:schemeClr val="bg1"/>
                          </a:solidFill>
                          <a:effectLst/>
                          <a:latin typeface="+mn-lt"/>
                        </a:rPr>
                        <a:t>Name</a:t>
                      </a:r>
                      <a:endParaRPr lang="en-US" sz="1000" b="1" i="0" u="none" strike="noStrike" dirty="0">
                        <a:solidFill>
                          <a:schemeClr val="bg1"/>
                        </a:solidFill>
                        <a:effectLst/>
                        <a:latin typeface="+mn-lt"/>
                      </a:endParaRPr>
                    </a:p>
                  </a:txBody>
                  <a:tcPr marL="45720" marR="45720" anchor="ctr"/>
                </a:tc>
                <a:tc>
                  <a:txBody>
                    <a:bodyPr/>
                    <a:lstStyle/>
                    <a:p>
                      <a:pPr algn="l" fontAlgn="ctr"/>
                      <a:r>
                        <a:rPr lang="en-US" sz="1000" b="1" i="0" u="none" strike="noStrike" dirty="0">
                          <a:solidFill>
                            <a:schemeClr val="bg1"/>
                          </a:solidFill>
                          <a:effectLst/>
                          <a:latin typeface="+mn-lt"/>
                        </a:rPr>
                        <a:t>Case/Appeal Number</a:t>
                      </a:r>
                    </a:p>
                  </a:txBody>
                  <a:tcPr marL="45720" marR="45720" anchor="ctr"/>
                </a:tc>
                <a:tc>
                  <a:txBody>
                    <a:bodyPr/>
                    <a:lstStyle/>
                    <a:p>
                      <a:pPr algn="l" fontAlgn="ctr"/>
                      <a:r>
                        <a:rPr lang="en-US" sz="1000" b="1" i="0" u="none" strike="noStrike" dirty="0">
                          <a:solidFill>
                            <a:schemeClr val="bg1"/>
                          </a:solidFill>
                          <a:effectLst/>
                          <a:latin typeface="+mn-lt"/>
                        </a:rPr>
                        <a:t>Topic</a:t>
                      </a:r>
                    </a:p>
                  </a:txBody>
                  <a:tcPr marL="45720" marR="45720" anchor="ctr"/>
                </a:tc>
                <a:tc>
                  <a:txBody>
                    <a:bodyPr/>
                    <a:lstStyle/>
                    <a:p>
                      <a:pPr algn="l" fontAlgn="ctr"/>
                      <a:r>
                        <a:rPr lang="en-US" sz="1000" b="1" i="0" u="none" strike="noStrike" dirty="0" smtClean="0">
                          <a:solidFill>
                            <a:schemeClr val="bg1"/>
                          </a:solidFill>
                          <a:effectLst/>
                          <a:latin typeface="+mn-lt"/>
                        </a:rPr>
                        <a:t>Date Issued</a:t>
                      </a:r>
                      <a:endParaRPr lang="en-US" sz="1000" b="1" i="0" u="none" strike="noStrike" dirty="0">
                        <a:solidFill>
                          <a:schemeClr val="bg1"/>
                        </a:solidFill>
                        <a:effectLst/>
                        <a:latin typeface="+mn-lt"/>
                      </a:endParaRPr>
                    </a:p>
                  </a:txBody>
                  <a:tcPr marL="45720" marR="45720" anchor="ctr"/>
                </a:tc>
                <a:tc>
                  <a:txBody>
                    <a:bodyPr/>
                    <a:lstStyle/>
                    <a:p>
                      <a:pPr algn="l" fontAlgn="ctr"/>
                      <a:r>
                        <a:rPr lang="en-US" sz="1000" b="1" i="0" u="none" strike="noStrike" dirty="0" smtClean="0">
                          <a:solidFill>
                            <a:schemeClr val="bg1"/>
                          </a:solidFill>
                          <a:effectLst/>
                          <a:latin typeface="+mn-lt"/>
                        </a:rPr>
                        <a:t>Date Designated</a:t>
                      </a:r>
                      <a:endParaRPr lang="en-US" sz="1000" b="1" i="0" u="none" strike="noStrike" dirty="0">
                        <a:solidFill>
                          <a:schemeClr val="bg1"/>
                        </a:solidFill>
                        <a:effectLst/>
                        <a:latin typeface="+mn-lt"/>
                      </a:endParaRPr>
                    </a:p>
                  </a:txBody>
                  <a:tcPr marL="45720" marR="45720" anchor="ctr"/>
                </a:tc>
                <a:extLst>
                  <a:ext uri="{0D108BD9-81ED-4DB2-BD59-A6C34878D82A}">
                    <a16:rowId xmlns:a16="http://schemas.microsoft.com/office/drawing/2014/main" val="3006978210"/>
                  </a:ext>
                </a:extLst>
              </a:tr>
              <a:tr h="409254">
                <a:tc>
                  <a:txBody>
                    <a:bodyPr/>
                    <a:lstStyle/>
                    <a:p>
                      <a:pPr algn="l" fontAlgn="ctr"/>
                      <a:r>
                        <a:rPr lang="en-US" sz="1000" b="0" i="1" u="none" strike="noStrike" dirty="0" smtClean="0">
                          <a:solidFill>
                            <a:srgbClr val="000000"/>
                          </a:solidFill>
                          <a:effectLst/>
                          <a:latin typeface="+mn-lt"/>
                        </a:rPr>
                        <a:t> Ex </a:t>
                      </a:r>
                      <a:r>
                        <a:rPr lang="en-US" sz="1000" b="0" i="1" u="none" strike="noStrike" dirty="0">
                          <a:solidFill>
                            <a:srgbClr val="000000"/>
                          </a:solidFill>
                          <a:effectLst/>
                          <a:latin typeface="+mn-lt"/>
                        </a:rPr>
                        <a:t>Parte </a:t>
                      </a:r>
                      <a:r>
                        <a:rPr lang="en-US" sz="1000" b="0" i="1" u="none" strike="noStrike" dirty="0" smtClean="0">
                          <a:solidFill>
                            <a:srgbClr val="000000"/>
                          </a:solidFill>
                          <a:effectLst/>
                          <a:latin typeface="+mn-lt"/>
                        </a:rPr>
                        <a:t>Maeda</a:t>
                      </a:r>
                      <a:endParaRPr lang="en-US" sz="1000" b="0" i="1" u="none" strike="noStrike" dirty="0">
                        <a:solidFill>
                          <a:srgbClr val="000000"/>
                        </a:solidFill>
                        <a:effectLst/>
                        <a:latin typeface="+mn-lt"/>
                      </a:endParaRPr>
                    </a:p>
                  </a:txBody>
                  <a:tcPr marL="9525" marR="9525" marT="9525" marB="0" anchor="ctr"/>
                </a:tc>
                <a:tc>
                  <a:txBody>
                    <a:bodyPr/>
                    <a:lstStyle/>
                    <a:p>
                      <a:pPr algn="l" fontAlgn="ctr"/>
                      <a:r>
                        <a:rPr lang="en-US" sz="1000" b="0" i="0" u="none" strike="noStrike" dirty="0" smtClean="0">
                          <a:solidFill>
                            <a:srgbClr val="000000"/>
                          </a:solidFill>
                          <a:effectLst/>
                          <a:latin typeface="+mn-lt"/>
                        </a:rPr>
                        <a:t> Appeal 2010-009814</a:t>
                      </a:r>
                      <a:endParaRPr lang="en-US" sz="1000" b="0" i="0" u="none" strike="noStrike" dirty="0">
                        <a:solidFill>
                          <a:srgbClr val="000000"/>
                        </a:solidFill>
                        <a:effectLst/>
                        <a:latin typeface="+mn-lt"/>
                      </a:endParaRPr>
                    </a:p>
                  </a:txBody>
                  <a:tcPr marL="9525" marR="9525" marT="9525" marB="0" anchor="ctr"/>
                </a:tc>
                <a:tc>
                  <a:txBody>
                    <a:bodyPr/>
                    <a:lstStyle/>
                    <a:p>
                      <a:pPr algn="l" fontAlgn="ctr"/>
                      <a:r>
                        <a:rPr lang="en-US" sz="1000" b="0" i="0" u="none" strike="noStrike" dirty="0" smtClean="0">
                          <a:solidFill>
                            <a:srgbClr val="000000"/>
                          </a:solidFill>
                          <a:effectLst/>
                          <a:latin typeface="+mn-lt"/>
                        </a:rPr>
                        <a:t> Design Choice - 103</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dirty="0" smtClean="0">
                          <a:solidFill>
                            <a:srgbClr val="000000"/>
                          </a:solidFill>
                          <a:effectLst/>
                          <a:latin typeface="+mn-lt"/>
                        </a:rPr>
                        <a:t>10/23/2012</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dirty="0" smtClean="0">
                          <a:solidFill>
                            <a:srgbClr val="000000"/>
                          </a:solidFill>
                          <a:effectLst/>
                          <a:latin typeface="+mn-lt"/>
                        </a:rPr>
                        <a:t>10/15/2019</a:t>
                      </a:r>
                      <a:endParaRPr lang="en-US"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717337675"/>
                  </a:ext>
                </a:extLst>
              </a:tr>
              <a:tr h="409254">
                <a:tc>
                  <a:txBody>
                    <a:bodyPr/>
                    <a:lstStyle/>
                    <a:p>
                      <a:pPr algn="l" fontAlgn="ctr"/>
                      <a:r>
                        <a:rPr lang="en-US" sz="1000" b="0" i="1" u="none" strike="noStrike" dirty="0" smtClean="0">
                          <a:solidFill>
                            <a:srgbClr val="000000"/>
                          </a:solidFill>
                          <a:effectLst/>
                          <a:latin typeface="+mn-lt"/>
                        </a:rPr>
                        <a:t> Ex </a:t>
                      </a:r>
                      <a:r>
                        <a:rPr lang="en-US" sz="1000" b="0" i="1" u="none" strike="noStrike" dirty="0">
                          <a:solidFill>
                            <a:srgbClr val="000000"/>
                          </a:solidFill>
                          <a:effectLst/>
                          <a:latin typeface="+mn-lt"/>
                        </a:rPr>
                        <a:t>Parte </a:t>
                      </a:r>
                      <a:r>
                        <a:rPr lang="en-US" sz="1000" b="0" i="1" u="none" strike="noStrike" dirty="0" smtClean="0">
                          <a:solidFill>
                            <a:srgbClr val="000000"/>
                          </a:solidFill>
                          <a:effectLst/>
                          <a:latin typeface="+mn-lt"/>
                        </a:rPr>
                        <a:t>Spangler</a:t>
                      </a:r>
                      <a:endParaRPr lang="en-US" sz="1000" b="0" i="1" u="none" strike="noStrike" dirty="0">
                        <a:solidFill>
                          <a:srgbClr val="000000"/>
                        </a:solidFill>
                        <a:effectLst/>
                        <a:latin typeface="+mn-lt"/>
                      </a:endParaRPr>
                    </a:p>
                  </a:txBody>
                  <a:tcPr marL="9525" marR="9525" marT="9525" marB="0" anchor="ctr"/>
                </a:tc>
                <a:tc>
                  <a:txBody>
                    <a:bodyPr/>
                    <a:lstStyle/>
                    <a:p>
                      <a:pPr algn="l" fontAlgn="ctr"/>
                      <a:r>
                        <a:rPr lang="en-US" sz="1000" b="0" i="0" u="none" strike="noStrike" dirty="0" smtClean="0">
                          <a:solidFill>
                            <a:srgbClr val="000000"/>
                          </a:solidFill>
                          <a:effectLst/>
                          <a:latin typeface="+mn-lt"/>
                        </a:rPr>
                        <a:t> Appeal 2018-003800 </a:t>
                      </a:r>
                      <a:endParaRPr lang="en-US" sz="1000" b="0" i="0" u="none" strike="noStrike" dirty="0">
                        <a:solidFill>
                          <a:srgbClr val="000000"/>
                        </a:solidFill>
                        <a:effectLst/>
                        <a:latin typeface="+mn-lt"/>
                      </a:endParaRPr>
                    </a:p>
                  </a:txBody>
                  <a:tcPr marL="9525" marR="9525" marT="9525" marB="0" anchor="ctr"/>
                </a:tc>
                <a:tc>
                  <a:txBody>
                    <a:bodyPr/>
                    <a:lstStyle/>
                    <a:p>
                      <a:pPr algn="l" fontAlgn="ctr"/>
                      <a:r>
                        <a:rPr lang="en-US" sz="1000" b="0" i="0" u="none" strike="noStrike" dirty="0" smtClean="0">
                          <a:solidFill>
                            <a:srgbClr val="000000"/>
                          </a:solidFill>
                          <a:effectLst/>
                          <a:latin typeface="+mn-lt"/>
                        </a:rPr>
                        <a:t> Design Choice - 103</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dirty="0" smtClean="0">
                          <a:solidFill>
                            <a:srgbClr val="000000"/>
                          </a:solidFill>
                          <a:effectLst/>
                          <a:latin typeface="+mn-lt"/>
                        </a:rPr>
                        <a:t>2/20/2019</a:t>
                      </a:r>
                      <a:endParaRPr lang="en-US" sz="1000" b="0" i="0" u="none" strike="noStrike" dirty="0">
                        <a:solidFill>
                          <a:srgbClr val="000000"/>
                        </a:solidFill>
                        <a:effectLst/>
                        <a:latin typeface="+mn-lt"/>
                      </a:endParaRPr>
                    </a:p>
                  </a:txBody>
                  <a:tcPr marL="9525" marR="9525" marT="9525" marB="0" anchor="ctr"/>
                </a:tc>
                <a:tc>
                  <a:txBody>
                    <a:bodyPr/>
                    <a:lstStyle/>
                    <a:p>
                      <a:pPr algn="r" fontAlgn="ctr"/>
                      <a:r>
                        <a:rPr lang="en-US" sz="1000" b="0" i="0" u="none" strike="noStrike" dirty="0" smtClean="0">
                          <a:solidFill>
                            <a:srgbClr val="000000"/>
                          </a:solidFill>
                          <a:effectLst/>
                          <a:latin typeface="+mn-lt"/>
                        </a:rPr>
                        <a:t>10/15/2019</a:t>
                      </a:r>
                      <a:endParaRPr lang="en-US"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216131197"/>
                  </a:ext>
                </a:extLst>
              </a:tr>
            </a:tbl>
          </a:graphicData>
        </a:graphic>
      </p:graphicFrame>
      <p:sp>
        <p:nvSpPr>
          <p:cNvPr id="3" name="Slide Number Placeholder 2"/>
          <p:cNvSpPr>
            <a:spLocks noGrp="1"/>
          </p:cNvSpPr>
          <p:nvPr>
            <p:ph type="sldNum" sz="quarter" idx="10"/>
          </p:nvPr>
        </p:nvSpPr>
        <p:spPr/>
        <p:txBody>
          <a:bodyPr/>
          <a:lstStyle/>
          <a:p>
            <a:fld id="{1D648693-0942-45E9-83AE-76FC568F9452}" type="slidenum">
              <a:rPr lang="en-US" smtClean="0"/>
              <a:pPr/>
              <a:t>38</a:t>
            </a:fld>
            <a:endParaRPr lang="en-US" dirty="0"/>
          </a:p>
        </p:txBody>
      </p:sp>
    </p:spTree>
    <p:extLst>
      <p:ext uri="{BB962C8B-B14F-4D97-AF65-F5344CB8AC3E}">
        <p14:creationId xmlns:p14="http://schemas.microsoft.com/office/powerpoint/2010/main" val="2421198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chor="ctr">
            <a:spAutoFit/>
          </a:bodyPr>
          <a:lstStyle/>
          <a:p>
            <a:pPr marL="11430"/>
            <a:r>
              <a:rPr lang="en-US" sz="3700" i="1" dirty="0" err="1"/>
              <a:t>Adaptics</a:t>
            </a:r>
            <a:r>
              <a:rPr lang="en-US" sz="3700" i="1" dirty="0"/>
              <a:t> Limited v. Perfect </a:t>
            </a:r>
            <a:r>
              <a:rPr lang="en-US" sz="3700" i="1" dirty="0" smtClean="0"/>
              <a:t>Company</a:t>
            </a:r>
            <a:endParaRPr sz="3700" i="1" spc="-4" dirty="0"/>
          </a:p>
        </p:txBody>
      </p:sp>
      <p:sp>
        <p:nvSpPr>
          <p:cNvPr id="4" name="Content Placeholder 3"/>
          <p:cNvSpPr>
            <a:spLocks noGrp="1"/>
          </p:cNvSpPr>
          <p:nvPr>
            <p:ph idx="1"/>
          </p:nvPr>
        </p:nvSpPr>
        <p:spPr/>
        <p:txBody>
          <a:bodyPr>
            <a:noAutofit/>
          </a:bodyPr>
          <a:lstStyle/>
          <a:p>
            <a:pPr marL="0" indent="0" defTabSz="822960">
              <a:lnSpc>
                <a:spcPct val="120000"/>
              </a:lnSpc>
              <a:buNone/>
              <a:defRPr/>
            </a:pPr>
            <a:r>
              <a:rPr lang="pt-BR" sz="2000" b="1" spc="-4" dirty="0">
                <a:solidFill>
                  <a:prstClr val="black"/>
                </a:solidFill>
                <a:cs typeface="Segoe UI"/>
              </a:rPr>
              <a:t>IPR2018-01596 (PTAB </a:t>
            </a:r>
            <a:r>
              <a:rPr lang="pt-BR" sz="2000" b="1" spc="-4" dirty="0" smtClean="0">
                <a:solidFill>
                  <a:prstClr val="black"/>
                </a:solidFill>
                <a:cs typeface="Segoe UI"/>
              </a:rPr>
              <a:t>March </a:t>
            </a:r>
            <a:r>
              <a:rPr lang="pt-BR" sz="2000" b="1" spc="-4" dirty="0">
                <a:solidFill>
                  <a:prstClr val="black"/>
                </a:solidFill>
                <a:cs typeface="Segoe UI"/>
              </a:rPr>
              <a:t>6, 2019) (Paper </a:t>
            </a:r>
            <a:r>
              <a:rPr lang="pt-BR" sz="2000" b="1" spc="-4" dirty="0" smtClean="0">
                <a:solidFill>
                  <a:prstClr val="black"/>
                </a:solidFill>
                <a:cs typeface="Segoe UI"/>
              </a:rPr>
              <a:t>20)</a:t>
            </a:r>
            <a:endParaRPr lang="en-US" sz="2000" dirty="0" smtClean="0">
              <a:solidFill>
                <a:prstClr val="black"/>
              </a:solidFill>
              <a:cs typeface="Segoe UI"/>
            </a:endParaRPr>
          </a:p>
          <a:p>
            <a:pPr marL="269176" marR="4572" indent="-257746" defTabSz="822960">
              <a:spcBef>
                <a:spcPts val="999"/>
              </a:spcBef>
              <a:tabLst>
                <a:tab pos="269176" algn="l"/>
                <a:tab pos="269748" algn="l"/>
              </a:tabLst>
              <a:defRPr/>
            </a:pPr>
            <a:r>
              <a:rPr lang="en-US" sz="2100" spc="-9" dirty="0" smtClean="0">
                <a:solidFill>
                  <a:prstClr val="black"/>
                </a:solidFill>
                <a:cs typeface="Calibri"/>
              </a:rPr>
              <a:t>Designated informative on Aug. 2, 2019.</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Denied </a:t>
            </a:r>
            <a:r>
              <a:rPr lang="en-US" sz="2100" spc="-9" dirty="0">
                <a:solidFill>
                  <a:prstClr val="black"/>
                </a:solidFill>
                <a:cs typeface="Calibri"/>
              </a:rPr>
              <a:t>institution </a:t>
            </a:r>
            <a:r>
              <a:rPr lang="en-US" sz="2100" spc="-9" dirty="0" smtClean="0">
                <a:solidFill>
                  <a:prstClr val="black"/>
                </a:solidFill>
                <a:cs typeface="Calibri"/>
              </a:rPr>
              <a:t>based </a:t>
            </a:r>
            <a:r>
              <a:rPr lang="en-US" sz="2100" spc="-9" dirty="0">
                <a:solidFill>
                  <a:prstClr val="black"/>
                </a:solidFill>
                <a:cs typeface="Calibri"/>
              </a:rPr>
              <a:t>on 35 U.S.C. § 312(a)(3</a:t>
            </a:r>
            <a:r>
              <a:rPr lang="en-US" sz="2100" spc="-9" dirty="0" smtClean="0">
                <a:solidFill>
                  <a:prstClr val="black"/>
                </a:solidFill>
                <a:cs typeface="Calibri"/>
              </a:rPr>
              <a:t>).</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Determined the petition </a:t>
            </a:r>
            <a:r>
              <a:rPr lang="en-US" sz="2100" spc="-9" dirty="0">
                <a:solidFill>
                  <a:prstClr val="black"/>
                </a:solidFill>
                <a:cs typeface="Calibri"/>
              </a:rPr>
              <a:t>lacks particularity in its identification of its asserted </a:t>
            </a:r>
            <a:r>
              <a:rPr lang="en-US" sz="2100" spc="-9" dirty="0" smtClean="0">
                <a:solidFill>
                  <a:prstClr val="black"/>
                </a:solidFill>
                <a:cs typeface="Calibri"/>
              </a:rPr>
              <a:t>challenges that results </a:t>
            </a:r>
            <a:r>
              <a:rPr lang="en-US" sz="2100" spc="-9" dirty="0">
                <a:solidFill>
                  <a:prstClr val="black"/>
                </a:solidFill>
                <a:cs typeface="Calibri"/>
              </a:rPr>
              <a:t>in voluminous and excessive </a:t>
            </a:r>
            <a:r>
              <a:rPr lang="en-US" sz="2100" spc="-9" dirty="0" smtClean="0">
                <a:solidFill>
                  <a:prstClr val="black"/>
                </a:solidFill>
                <a:cs typeface="Calibri"/>
              </a:rPr>
              <a:t>grounds.  </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Determined </a:t>
            </a:r>
            <a:r>
              <a:rPr lang="en-US" sz="2100" spc="-9" dirty="0">
                <a:solidFill>
                  <a:prstClr val="black"/>
                </a:solidFill>
                <a:cs typeface="Calibri"/>
              </a:rPr>
              <a:t>the entire </a:t>
            </a:r>
            <a:r>
              <a:rPr lang="en-US" sz="2100" spc="-9" dirty="0" smtClean="0">
                <a:solidFill>
                  <a:prstClr val="black"/>
                </a:solidFill>
                <a:cs typeface="Calibri"/>
              </a:rPr>
              <a:t>petition </a:t>
            </a:r>
            <a:r>
              <a:rPr lang="en-US" sz="2100" spc="-9" dirty="0">
                <a:solidFill>
                  <a:prstClr val="black"/>
                </a:solidFill>
                <a:cs typeface="Calibri"/>
              </a:rPr>
              <a:t>should be </a:t>
            </a:r>
            <a:r>
              <a:rPr lang="en-US" sz="2100" spc="-9" dirty="0" smtClean="0">
                <a:solidFill>
                  <a:prstClr val="black"/>
                </a:solidFill>
                <a:cs typeface="Calibri"/>
              </a:rPr>
              <a:t>denied, weighing the </a:t>
            </a:r>
            <a:r>
              <a:rPr lang="en-US" sz="2100" spc="-9" dirty="0">
                <a:solidFill>
                  <a:prstClr val="black"/>
                </a:solidFill>
                <a:cs typeface="Calibri"/>
              </a:rPr>
              <a:t>interests of the efficient administration of the o</a:t>
            </a:r>
            <a:r>
              <a:rPr lang="en-US" sz="2100" spc="-9" dirty="0" smtClean="0">
                <a:solidFill>
                  <a:prstClr val="black"/>
                </a:solidFill>
                <a:cs typeface="Calibri"/>
              </a:rPr>
              <a:t>ffice, the </a:t>
            </a:r>
            <a:r>
              <a:rPr lang="en-US" sz="2100" spc="-9" dirty="0">
                <a:solidFill>
                  <a:prstClr val="black"/>
                </a:solidFill>
                <a:cs typeface="Calibri"/>
              </a:rPr>
              <a:t>integrity of the patent </a:t>
            </a:r>
            <a:r>
              <a:rPr lang="en-US" sz="2100" spc="-9" dirty="0" smtClean="0">
                <a:solidFill>
                  <a:prstClr val="black"/>
                </a:solidFill>
                <a:cs typeface="Calibri"/>
              </a:rPr>
              <a:t>system, </a:t>
            </a:r>
            <a:r>
              <a:rPr lang="en-US" sz="2100" spc="-9" dirty="0">
                <a:solidFill>
                  <a:prstClr val="black"/>
                </a:solidFill>
                <a:cs typeface="Calibri"/>
              </a:rPr>
              <a:t>and </a:t>
            </a:r>
            <a:r>
              <a:rPr lang="en-US" sz="2100" spc="-9" dirty="0" smtClean="0">
                <a:solidFill>
                  <a:prstClr val="black"/>
                </a:solidFill>
                <a:cs typeface="Calibri"/>
              </a:rPr>
              <a:t>procedural </a:t>
            </a:r>
            <a:r>
              <a:rPr lang="en-US" sz="2100" spc="-9" dirty="0">
                <a:solidFill>
                  <a:prstClr val="black"/>
                </a:solidFill>
                <a:cs typeface="Calibri"/>
              </a:rPr>
              <a:t>fairness </a:t>
            </a:r>
            <a:r>
              <a:rPr lang="en-US" sz="2100" spc="-9" dirty="0" smtClean="0">
                <a:solidFill>
                  <a:prstClr val="black"/>
                </a:solidFill>
                <a:cs typeface="Calibri"/>
              </a:rPr>
              <a:t>to the patent owner.</a:t>
            </a:r>
          </a:p>
        </p:txBody>
      </p:sp>
      <p:sp>
        <p:nvSpPr>
          <p:cNvPr id="3" name="Slide Number Placeholder 2"/>
          <p:cNvSpPr>
            <a:spLocks noGrp="1"/>
          </p:cNvSpPr>
          <p:nvPr>
            <p:ph type="sldNum" sz="quarter" idx="10"/>
          </p:nvPr>
        </p:nvSpPr>
        <p:spPr/>
        <p:txBody>
          <a:bodyPr/>
          <a:lstStyle/>
          <a:p>
            <a:fld id="{1D648693-0942-45E9-83AE-76FC568F9452}" type="slidenum">
              <a:rPr lang="en-US" smtClean="0"/>
              <a:pPr/>
              <a:t>39</a:t>
            </a:fld>
            <a:endParaRPr lang="en-US" dirty="0"/>
          </a:p>
        </p:txBody>
      </p:sp>
    </p:spTree>
    <p:extLst>
      <p:ext uri="{BB962C8B-B14F-4D97-AF65-F5344CB8AC3E}">
        <p14:creationId xmlns:p14="http://schemas.microsoft.com/office/powerpoint/2010/main" val="341455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1800" dirty="0" smtClean="0"/>
              <a:t>Pendency of decided appeals in FY18 and FY19 </a:t>
            </a:r>
            <a:br>
              <a:rPr lang="en-US" sz="1800" dirty="0" smtClean="0"/>
            </a:br>
            <a:r>
              <a:rPr lang="en-US" sz="1800" dirty="0" smtClean="0"/>
              <a:t>(Jul. – Sept. FY18 compared to Jul. – Sept. FY19)</a:t>
            </a:r>
            <a:br>
              <a:rPr lang="en-US" sz="1800" dirty="0" smtClean="0"/>
            </a:br>
            <a:endParaRPr lang="en-US" sz="1800" dirty="0"/>
          </a:p>
        </p:txBody>
      </p:sp>
      <p:sp>
        <p:nvSpPr>
          <p:cNvPr id="5" name="Slide Number Placeholder 4"/>
          <p:cNvSpPr>
            <a:spLocks noGrp="1"/>
          </p:cNvSpPr>
          <p:nvPr>
            <p:ph type="sldNum" sz="quarter" idx="10"/>
          </p:nvPr>
        </p:nvSpPr>
        <p:spPr/>
        <p:txBody>
          <a:bodyPr/>
          <a:lstStyle/>
          <a:p>
            <a:pPr lvl="0"/>
            <a:fld id="{92DA454B-C859-4892-B9FA-68B588C9F547}" type="slidenum">
              <a:rPr lang="en-US" noProof="0" smtClean="0"/>
              <a:pPr lvl="0"/>
              <a:t>4</a:t>
            </a:fld>
            <a:endParaRPr lang="en-US" noProof="0" dirty="0"/>
          </a:p>
        </p:txBody>
      </p:sp>
      <p:sp>
        <p:nvSpPr>
          <p:cNvPr id="12" name="Title 1" title="Pendency of Decided Appeals"/>
          <p:cNvSpPr txBox="1">
            <a:spLocks/>
          </p:cNvSpPr>
          <p:nvPr/>
        </p:nvSpPr>
        <p:spPr>
          <a:xfrm>
            <a:off x="656220" y="174189"/>
            <a:ext cx="7159752" cy="636956"/>
          </a:xfrm>
          <a:prstGeom prst="rect">
            <a:avLst/>
          </a:prstGeom>
        </p:spPr>
        <p:txBody>
          <a:bodyPr vert="horz" lIns="82296" tIns="41148" rIns="82296" bIns="41148" rtlCol="0" anchor="t" anchorCtr="0">
            <a:normAutofit fontScale="400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70000"/>
              </a:lnSpc>
              <a:spcBef>
                <a:spcPct val="0"/>
              </a:spcBef>
              <a:spcAft>
                <a:spcPts val="0"/>
              </a:spcAft>
              <a:buClrTx/>
              <a:buSzTx/>
              <a:buFontTx/>
              <a:buNone/>
              <a:tabLst/>
              <a:defRPr/>
            </a:pPr>
            <a:endParaRPr kumimoji="0" lang="en-US" sz="576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7" name="TextBox 6" title="Slide 4 - Note"/>
          <p:cNvSpPr txBox="1"/>
          <p:nvPr/>
        </p:nvSpPr>
        <p:spPr>
          <a:xfrm>
            <a:off x="626820" y="4655486"/>
            <a:ext cx="6367416" cy="964880"/>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Pendency is calculated as average months from Board receipt date to final decision.</a:t>
            </a:r>
          </a:p>
          <a:p>
            <a:pPr marL="0" marR="0" lvl="0" indent="0" algn="l" defTabSz="356616" rtl="0" eaLnBrk="1" fontAlgn="auto" latinLnBrk="0" hangingPunct="1">
              <a:lnSpc>
                <a:spcPct val="100000"/>
              </a:lnSpc>
              <a:spcBef>
                <a:spcPts val="0"/>
              </a:spcBef>
              <a:spcAft>
                <a:spcPts val="0"/>
              </a:spcAft>
              <a:buClrTx/>
              <a:buSzTx/>
              <a:buFontTx/>
              <a:buNone/>
              <a:tabLst/>
              <a:defRPr/>
            </a:pPr>
            <a:endPar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Pendency is calculated for a three month period compared to the same period the previous year. </a:t>
            </a:r>
          </a:p>
          <a:p>
            <a:pPr marL="0" marR="0" lvl="0" indent="0" algn="l" defTabSz="356616" rtl="0" eaLnBrk="1" fontAlgn="auto" latinLnBrk="0" hangingPunct="1">
              <a:lnSpc>
                <a:spcPct val="100000"/>
              </a:lnSpc>
              <a:spcBef>
                <a:spcPts val="0"/>
              </a:spcBef>
              <a:spcAft>
                <a:spcPts val="0"/>
              </a:spcAft>
              <a:buClrTx/>
              <a:buSzTx/>
              <a:buFontTx/>
              <a:buNone/>
              <a:tabLst/>
              <a:defRPr/>
            </a:pPr>
            <a:endPar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*CRU (Central Reexamination Unit) decisions include </a:t>
            </a:r>
            <a:r>
              <a:rPr kumimoji="0" lang="en-US" sz="945" b="0" i="1" u="none" strike="noStrike" kern="1200" cap="none" spc="0" normalizeH="0" baseline="0" noProof="0" dirty="0">
                <a:ln>
                  <a:noFill/>
                </a:ln>
                <a:solidFill>
                  <a:prstClr val="black">
                    <a:lumMod val="65000"/>
                    <a:lumOff val="35000"/>
                  </a:prstClr>
                </a:solidFill>
                <a:effectLst/>
                <a:uLnTx/>
                <a:uFillTx/>
                <a:latin typeface="Segoe UI"/>
                <a:ea typeface="+mn-ea"/>
                <a:cs typeface="+mn-cs"/>
              </a:rPr>
              <a:t>ex parte </a:t>
            </a:r>
            <a:r>
              <a:rPr kumimoji="0" lang="en-US" sz="945" b="0" i="0" u="none" strike="noStrike" kern="1200" cap="none" spc="0" normalizeH="0" baseline="0" noProof="0" dirty="0" err="1">
                <a:ln>
                  <a:noFill/>
                </a:ln>
                <a:solidFill>
                  <a:prstClr val="black">
                    <a:lumMod val="65000"/>
                    <a:lumOff val="35000"/>
                  </a:prstClr>
                </a:solidFill>
                <a:effectLst/>
                <a:uLnTx/>
                <a:uFillTx/>
                <a:latin typeface="Segoe UI"/>
                <a:ea typeface="+mn-ea"/>
                <a:cs typeface="+mn-cs"/>
              </a:rPr>
              <a:t>reexam</a:t>
            </a: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 </a:t>
            </a:r>
            <a:r>
              <a:rPr kumimoji="0" lang="en-US" sz="945" b="0" i="1" u="none" strike="noStrike" kern="1200" cap="none" spc="0" normalizeH="0" baseline="0" noProof="0" dirty="0">
                <a:ln>
                  <a:noFill/>
                </a:ln>
                <a:solidFill>
                  <a:prstClr val="black">
                    <a:lumMod val="65000"/>
                    <a:lumOff val="35000"/>
                  </a:prstClr>
                </a:solidFill>
                <a:effectLst/>
                <a:uLnTx/>
                <a:uFillTx/>
                <a:latin typeface="Segoe UI"/>
                <a:ea typeface="+mn-ea"/>
                <a:cs typeface="+mn-cs"/>
              </a:rPr>
              <a:t>inter </a:t>
            </a:r>
            <a:r>
              <a:rPr kumimoji="0" lang="en-US" sz="945" b="0" i="1" u="none" strike="noStrike" kern="1200" cap="none" spc="0" normalizeH="0" baseline="0" noProof="0" dirty="0" err="1">
                <a:ln>
                  <a:noFill/>
                </a:ln>
                <a:solidFill>
                  <a:prstClr val="black">
                    <a:lumMod val="65000"/>
                    <a:lumOff val="35000"/>
                  </a:prstClr>
                </a:solidFill>
                <a:effectLst/>
                <a:uLnTx/>
                <a:uFillTx/>
                <a:latin typeface="Segoe UI"/>
                <a:ea typeface="+mn-ea"/>
                <a:cs typeface="+mn-cs"/>
              </a:rPr>
              <a:t>partes</a:t>
            </a:r>
            <a:r>
              <a:rPr kumimoji="0" lang="en-US" sz="945" b="0" i="1" u="none" strike="noStrike" kern="1200" cap="none" spc="0" normalizeH="0" baseline="0" noProof="0" dirty="0">
                <a:ln>
                  <a:noFill/>
                </a:ln>
                <a:solidFill>
                  <a:prstClr val="black">
                    <a:lumMod val="65000"/>
                    <a:lumOff val="35000"/>
                  </a:prstClr>
                </a:solidFill>
                <a:effectLst/>
                <a:uLnTx/>
                <a:uFillTx/>
                <a:latin typeface="Segoe UI"/>
                <a:ea typeface="+mn-ea"/>
                <a:cs typeface="+mn-cs"/>
              </a:rPr>
              <a:t> </a:t>
            </a:r>
            <a:r>
              <a:rPr kumimoji="0" lang="en-US" sz="945" b="0" i="0" u="none" strike="noStrike" kern="1200" cap="none" spc="0" normalizeH="0" baseline="0" noProof="0" dirty="0" err="1">
                <a:ln>
                  <a:noFill/>
                </a:ln>
                <a:solidFill>
                  <a:prstClr val="black">
                    <a:lumMod val="65000"/>
                    <a:lumOff val="35000"/>
                  </a:prstClr>
                </a:solidFill>
                <a:effectLst/>
                <a:uLnTx/>
                <a:uFillTx/>
                <a:latin typeface="Segoe UI"/>
                <a:ea typeface="+mn-ea"/>
                <a:cs typeface="+mn-cs"/>
              </a:rPr>
              <a:t>reexam</a:t>
            </a: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 supplemental examination review, and reissues from all technologies.</a:t>
            </a:r>
          </a:p>
        </p:txBody>
      </p:sp>
      <p:pic>
        <p:nvPicPr>
          <p:cNvPr id="2" name="Picture 1" title="Slide Four - Pendency of Decided Appeals in FY18 and FY19"/>
          <p:cNvPicPr>
            <a:picLocks noChangeAspect="1"/>
          </p:cNvPicPr>
          <p:nvPr/>
        </p:nvPicPr>
        <p:blipFill>
          <a:blip r:embed="rId3"/>
          <a:stretch>
            <a:fillRect/>
          </a:stretch>
        </p:blipFill>
        <p:spPr>
          <a:xfrm>
            <a:off x="533400" y="955183"/>
            <a:ext cx="7852266" cy="3968046"/>
          </a:xfrm>
          <a:prstGeom prst="rect">
            <a:avLst/>
          </a:prstGeom>
        </p:spPr>
      </p:pic>
      <p:pic>
        <p:nvPicPr>
          <p:cNvPr id="3" name="Picture 2"/>
          <p:cNvPicPr>
            <a:picLocks noChangeAspect="1"/>
          </p:cNvPicPr>
          <p:nvPr/>
        </p:nvPicPr>
        <p:blipFill>
          <a:blip r:embed="rId4"/>
          <a:stretch>
            <a:fillRect/>
          </a:stretch>
        </p:blipFill>
        <p:spPr>
          <a:xfrm>
            <a:off x="5148264" y="1061873"/>
            <a:ext cx="85728" cy="86054"/>
          </a:xfrm>
          <a:prstGeom prst="rect">
            <a:avLst/>
          </a:prstGeom>
        </p:spPr>
      </p:pic>
    </p:spTree>
    <p:extLst>
      <p:ext uri="{BB962C8B-B14F-4D97-AF65-F5344CB8AC3E}">
        <p14:creationId xmlns:p14="http://schemas.microsoft.com/office/powerpoint/2010/main" val="1122617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chor="ctr">
            <a:spAutoFit/>
          </a:bodyPr>
          <a:lstStyle/>
          <a:p>
            <a:pPr marL="11430"/>
            <a:r>
              <a:rPr lang="en-US" i="1" dirty="0" smtClean="0"/>
              <a:t>Ex Parte</a:t>
            </a:r>
            <a:r>
              <a:rPr lang="en-US" i="1" dirty="0"/>
              <a:t> </a:t>
            </a:r>
            <a:r>
              <a:rPr lang="en-US" i="1" dirty="0" err="1" smtClean="0"/>
              <a:t>Fautz</a:t>
            </a:r>
            <a:endParaRPr i="1" spc="-4" dirty="0"/>
          </a:p>
        </p:txBody>
      </p:sp>
      <p:sp>
        <p:nvSpPr>
          <p:cNvPr id="4" name="Content Placeholder 3"/>
          <p:cNvSpPr>
            <a:spLocks noGrp="1"/>
          </p:cNvSpPr>
          <p:nvPr>
            <p:ph idx="1"/>
          </p:nvPr>
        </p:nvSpPr>
        <p:spPr/>
        <p:txBody>
          <a:bodyPr>
            <a:noAutofit/>
          </a:bodyPr>
          <a:lstStyle/>
          <a:p>
            <a:pPr marL="0" indent="0" defTabSz="822960">
              <a:lnSpc>
                <a:spcPct val="120000"/>
              </a:lnSpc>
              <a:buNone/>
              <a:defRPr/>
            </a:pPr>
            <a:r>
              <a:rPr lang="en-US" sz="2000" b="1" spc="-4" dirty="0">
                <a:solidFill>
                  <a:prstClr val="black"/>
                </a:solidFill>
                <a:cs typeface="Segoe UI"/>
              </a:rPr>
              <a:t>Appeal </a:t>
            </a:r>
            <a:r>
              <a:rPr lang="en-US" sz="2000" b="1" spc="-4" dirty="0" smtClean="0">
                <a:solidFill>
                  <a:prstClr val="black"/>
                </a:solidFill>
                <a:cs typeface="Segoe UI"/>
              </a:rPr>
              <a:t>2019-000106 </a:t>
            </a:r>
            <a:r>
              <a:rPr lang="en-US" sz="2000" b="1" spc="-4" dirty="0">
                <a:solidFill>
                  <a:prstClr val="black"/>
                </a:solidFill>
                <a:cs typeface="Segoe UI"/>
              </a:rPr>
              <a:t>(PTAB </a:t>
            </a:r>
            <a:r>
              <a:rPr lang="en-US" sz="2000" b="1" spc="-4" dirty="0" smtClean="0">
                <a:solidFill>
                  <a:prstClr val="black"/>
                </a:solidFill>
                <a:cs typeface="Segoe UI"/>
              </a:rPr>
              <a:t>May </a:t>
            </a:r>
            <a:r>
              <a:rPr lang="en-US" sz="2000" b="1" spc="-4" dirty="0">
                <a:solidFill>
                  <a:prstClr val="black"/>
                </a:solidFill>
                <a:cs typeface="Segoe UI"/>
              </a:rPr>
              <a:t>1</a:t>
            </a:r>
            <a:r>
              <a:rPr lang="en-US" sz="2000" b="1" spc="-4" dirty="0" smtClean="0">
                <a:solidFill>
                  <a:prstClr val="black"/>
                </a:solidFill>
                <a:cs typeface="Segoe UI"/>
              </a:rPr>
              <a:t>5</a:t>
            </a:r>
            <a:r>
              <a:rPr lang="en-US" sz="2000" b="1" dirty="0" smtClean="0">
                <a:solidFill>
                  <a:prstClr val="black"/>
                </a:solidFill>
                <a:cs typeface="Segoe UI"/>
              </a:rPr>
              <a:t>, </a:t>
            </a:r>
            <a:r>
              <a:rPr lang="en-US" sz="2000" b="1" dirty="0">
                <a:solidFill>
                  <a:prstClr val="black"/>
                </a:solidFill>
                <a:cs typeface="Segoe UI"/>
              </a:rPr>
              <a:t>2019</a:t>
            </a:r>
            <a:r>
              <a:rPr lang="en-US" sz="2000" b="1" spc="-4" dirty="0">
                <a:solidFill>
                  <a:prstClr val="black"/>
                </a:solidFill>
                <a:cs typeface="Segoe UI"/>
              </a:rPr>
              <a:t>) (Informative)</a:t>
            </a:r>
            <a:endParaRPr lang="en-US" sz="2000" dirty="0">
              <a:solidFill>
                <a:prstClr val="black"/>
              </a:solidFill>
              <a:cs typeface="Segoe UI"/>
            </a:endParaRPr>
          </a:p>
          <a:p>
            <a:pPr marL="269176" marR="4572" indent="-257746" defTabSz="822960">
              <a:spcBef>
                <a:spcPts val="999"/>
              </a:spcBef>
              <a:tabLst>
                <a:tab pos="269176" algn="l"/>
                <a:tab pos="269748" algn="l"/>
              </a:tabLst>
              <a:defRPr/>
            </a:pPr>
            <a:r>
              <a:rPr lang="en-US" sz="2100" spc="-9" dirty="0">
                <a:solidFill>
                  <a:prstClr val="black"/>
                </a:solidFill>
                <a:cs typeface="Calibri"/>
              </a:rPr>
              <a:t>Designated informative on </a:t>
            </a:r>
            <a:r>
              <a:rPr lang="en-US" sz="2100" spc="-9" dirty="0" smtClean="0">
                <a:solidFill>
                  <a:prstClr val="black"/>
                </a:solidFill>
                <a:cs typeface="Calibri"/>
              </a:rPr>
              <a:t>July 1, 2019.</a:t>
            </a:r>
            <a:endParaRPr lang="en-US" sz="2100" spc="-9" dirty="0">
              <a:solidFill>
                <a:prstClr val="black"/>
              </a:solidFill>
              <a:cs typeface="Calibri"/>
            </a:endParaRPr>
          </a:p>
          <a:p>
            <a:pPr marL="269176" marR="4572" indent="-257746" defTabSz="822960">
              <a:spcBef>
                <a:spcPts val="999"/>
              </a:spcBef>
              <a:tabLst>
                <a:tab pos="269176" algn="l"/>
                <a:tab pos="269748" algn="l"/>
              </a:tabLst>
              <a:defRPr/>
            </a:pPr>
            <a:r>
              <a:rPr lang="en-US" sz="2100" spc="-9" dirty="0" smtClean="0">
                <a:solidFill>
                  <a:prstClr val="black"/>
                </a:solidFill>
                <a:cs typeface="Calibri"/>
              </a:rPr>
              <a:t>Recited claims are directed to magnetic resonance tomography.</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Applied </a:t>
            </a:r>
            <a:r>
              <a:rPr lang="en-US" sz="2100" spc="-9" dirty="0">
                <a:solidFill>
                  <a:prstClr val="black"/>
                </a:solidFill>
                <a:cs typeface="Calibri"/>
              </a:rPr>
              <a:t>the revised guidance published in the USPTO’s </a:t>
            </a:r>
            <a:r>
              <a:rPr lang="en-US" sz="2100" spc="-9" dirty="0" smtClean="0">
                <a:solidFill>
                  <a:prstClr val="black"/>
                </a:solidFill>
                <a:cs typeface="Calibri"/>
              </a:rPr>
              <a:t>Jan. </a:t>
            </a:r>
            <a:r>
              <a:rPr lang="en-US" sz="2100" spc="-9" dirty="0">
                <a:solidFill>
                  <a:prstClr val="black"/>
                </a:solidFill>
                <a:cs typeface="Calibri"/>
              </a:rPr>
              <a:t>7, </a:t>
            </a:r>
            <a:r>
              <a:rPr lang="en-US" sz="2100" spc="-9" dirty="0" smtClean="0">
                <a:solidFill>
                  <a:prstClr val="black"/>
                </a:solidFill>
                <a:cs typeface="Calibri"/>
              </a:rPr>
              <a:t>2019, memorandum</a:t>
            </a:r>
            <a:r>
              <a:rPr lang="en-US" sz="2100" spc="-9" dirty="0">
                <a:solidFill>
                  <a:prstClr val="black"/>
                </a:solidFill>
                <a:cs typeface="Calibri"/>
              </a:rPr>
              <a:t>, 2019 Revised Patent Subject Matter Eligibility </a:t>
            </a:r>
            <a:r>
              <a:rPr lang="en-US" sz="2100" spc="-9" dirty="0" smtClean="0">
                <a:solidFill>
                  <a:prstClr val="black"/>
                </a:solidFill>
                <a:cs typeface="Calibri"/>
              </a:rPr>
              <a:t>Guidance.</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Concluded </a:t>
            </a:r>
            <a:r>
              <a:rPr lang="en-US" sz="2100" spc="-9" dirty="0">
                <a:solidFill>
                  <a:prstClr val="black"/>
                </a:solidFill>
                <a:cs typeface="Calibri"/>
              </a:rPr>
              <a:t>that the claims recite a judicial exception, a mathematical concept, but that the claims recite additional elements that integrate the judicial exception into a practical </a:t>
            </a:r>
            <a:r>
              <a:rPr lang="en-US" sz="2100" spc="-9" dirty="0" smtClean="0">
                <a:solidFill>
                  <a:prstClr val="black"/>
                </a:solidFill>
                <a:cs typeface="Calibri"/>
              </a:rPr>
              <a:t>application.</a:t>
            </a:r>
            <a:endParaRPr lang="en-US" sz="2100" spc="-9" dirty="0">
              <a:solidFill>
                <a:prstClr val="black"/>
              </a:solidFill>
              <a:cs typeface="Calibri"/>
            </a:endParaRPr>
          </a:p>
          <a:p>
            <a:endParaRPr lang="en-US" sz="18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40</a:t>
            </a:fld>
            <a:endParaRPr lang="en-US" dirty="0"/>
          </a:p>
        </p:txBody>
      </p:sp>
    </p:spTree>
    <p:extLst>
      <p:ext uri="{BB962C8B-B14F-4D97-AF65-F5344CB8AC3E}">
        <p14:creationId xmlns:p14="http://schemas.microsoft.com/office/powerpoint/2010/main" val="3148812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chor="ctr">
            <a:spAutoFit/>
          </a:bodyPr>
          <a:lstStyle/>
          <a:p>
            <a:pPr marL="11430"/>
            <a:r>
              <a:rPr lang="en-US" i="1" dirty="0" smtClean="0"/>
              <a:t>Ex Parte</a:t>
            </a:r>
            <a:r>
              <a:rPr lang="en-US" i="1" dirty="0"/>
              <a:t> </a:t>
            </a:r>
            <a:r>
              <a:rPr lang="en-US" i="1" dirty="0" smtClean="0"/>
              <a:t>Olson</a:t>
            </a:r>
            <a:endParaRPr i="1" spc="-4" dirty="0"/>
          </a:p>
        </p:txBody>
      </p:sp>
      <p:sp>
        <p:nvSpPr>
          <p:cNvPr id="4" name="Content Placeholder 3"/>
          <p:cNvSpPr>
            <a:spLocks noGrp="1"/>
          </p:cNvSpPr>
          <p:nvPr>
            <p:ph idx="1"/>
          </p:nvPr>
        </p:nvSpPr>
        <p:spPr/>
        <p:txBody>
          <a:bodyPr>
            <a:noAutofit/>
          </a:bodyPr>
          <a:lstStyle/>
          <a:p>
            <a:pPr marL="0" indent="0" defTabSz="822960">
              <a:lnSpc>
                <a:spcPct val="120000"/>
              </a:lnSpc>
              <a:buNone/>
              <a:defRPr/>
            </a:pPr>
            <a:r>
              <a:rPr lang="en-US" sz="2000" b="1" spc="-4" dirty="0">
                <a:solidFill>
                  <a:prstClr val="black"/>
                </a:solidFill>
                <a:cs typeface="Segoe UI"/>
              </a:rPr>
              <a:t>Appeal </a:t>
            </a:r>
            <a:r>
              <a:rPr lang="en-US" sz="2000" b="1" spc="-4" dirty="0" smtClean="0">
                <a:solidFill>
                  <a:prstClr val="black"/>
                </a:solidFill>
                <a:cs typeface="Segoe UI"/>
              </a:rPr>
              <a:t>2017-006489 </a:t>
            </a:r>
            <a:r>
              <a:rPr lang="en-US" sz="2000" b="1" spc="-4" dirty="0">
                <a:solidFill>
                  <a:prstClr val="black"/>
                </a:solidFill>
                <a:cs typeface="Segoe UI"/>
              </a:rPr>
              <a:t>(PTAB </a:t>
            </a:r>
            <a:r>
              <a:rPr lang="en-US" sz="2000" b="1" spc="-4" dirty="0" smtClean="0">
                <a:solidFill>
                  <a:prstClr val="black"/>
                </a:solidFill>
                <a:cs typeface="Segoe UI"/>
              </a:rPr>
              <a:t>March 25</a:t>
            </a:r>
            <a:r>
              <a:rPr lang="en-US" sz="2000" b="1" dirty="0" smtClean="0">
                <a:solidFill>
                  <a:prstClr val="black"/>
                </a:solidFill>
                <a:cs typeface="Segoe UI"/>
              </a:rPr>
              <a:t>, </a:t>
            </a:r>
            <a:r>
              <a:rPr lang="en-US" sz="2000" b="1" dirty="0">
                <a:solidFill>
                  <a:prstClr val="black"/>
                </a:solidFill>
                <a:cs typeface="Segoe UI"/>
              </a:rPr>
              <a:t>2019</a:t>
            </a:r>
            <a:r>
              <a:rPr lang="en-US" sz="2000" b="1" spc="-4" dirty="0">
                <a:solidFill>
                  <a:prstClr val="black"/>
                </a:solidFill>
                <a:cs typeface="Segoe UI"/>
              </a:rPr>
              <a:t>) (Informative)</a:t>
            </a:r>
            <a:endParaRPr lang="en-US" sz="2000" dirty="0">
              <a:solidFill>
                <a:prstClr val="black"/>
              </a:solidFill>
              <a:cs typeface="Segoe UI"/>
            </a:endParaRPr>
          </a:p>
          <a:p>
            <a:pPr marL="269176" marR="4572" indent="-257746" defTabSz="822960">
              <a:spcBef>
                <a:spcPts val="999"/>
              </a:spcBef>
              <a:tabLst>
                <a:tab pos="269176" algn="l"/>
                <a:tab pos="269748" algn="l"/>
              </a:tabLst>
              <a:defRPr/>
            </a:pPr>
            <a:r>
              <a:rPr lang="en-US" sz="2100" spc="-9" dirty="0">
                <a:solidFill>
                  <a:prstClr val="black"/>
                </a:solidFill>
                <a:cs typeface="Calibri"/>
              </a:rPr>
              <a:t>Designated informative on </a:t>
            </a:r>
            <a:r>
              <a:rPr lang="en-US" sz="2100" spc="-9" dirty="0" smtClean="0">
                <a:solidFill>
                  <a:prstClr val="black"/>
                </a:solidFill>
                <a:cs typeface="Calibri"/>
              </a:rPr>
              <a:t>July 1, 2019.</a:t>
            </a:r>
            <a:endParaRPr lang="en-US" sz="2100" spc="-9" dirty="0">
              <a:solidFill>
                <a:prstClr val="black"/>
              </a:solidFill>
              <a:cs typeface="Calibri"/>
            </a:endParaRPr>
          </a:p>
          <a:p>
            <a:pPr marL="269176" marR="4572" indent="-257746" defTabSz="822960">
              <a:spcBef>
                <a:spcPts val="999"/>
              </a:spcBef>
              <a:tabLst>
                <a:tab pos="269176" algn="l"/>
                <a:tab pos="269748" algn="l"/>
              </a:tabLst>
              <a:defRPr/>
            </a:pPr>
            <a:r>
              <a:rPr lang="en-US" sz="2100" spc="-9" dirty="0">
                <a:solidFill>
                  <a:prstClr val="black"/>
                </a:solidFill>
                <a:cs typeface="Calibri"/>
              </a:rPr>
              <a:t>Recited claims are directed </a:t>
            </a:r>
            <a:r>
              <a:rPr lang="en-US" sz="2100" spc="-9" dirty="0" smtClean="0">
                <a:solidFill>
                  <a:prstClr val="black"/>
                </a:solidFill>
                <a:cs typeface="Calibri"/>
              </a:rPr>
              <a:t>to a catheter navigation system.</a:t>
            </a:r>
            <a:endParaRPr lang="en-US" sz="2100" spc="-9" dirty="0">
              <a:solidFill>
                <a:prstClr val="black"/>
              </a:solidFill>
              <a:cs typeface="Calibri"/>
            </a:endParaRPr>
          </a:p>
          <a:p>
            <a:pPr marL="269176" marR="4572" indent="-257746" defTabSz="822960">
              <a:spcBef>
                <a:spcPts val="999"/>
              </a:spcBef>
              <a:tabLst>
                <a:tab pos="269176" algn="l"/>
                <a:tab pos="269748" algn="l"/>
              </a:tabLst>
              <a:defRPr/>
            </a:pPr>
            <a:r>
              <a:rPr lang="en-US" sz="2100" spc="-9" dirty="0" smtClean="0">
                <a:solidFill>
                  <a:prstClr val="black"/>
                </a:solidFill>
                <a:cs typeface="Calibri"/>
              </a:rPr>
              <a:t>Applied </a:t>
            </a:r>
            <a:r>
              <a:rPr lang="en-US" sz="2100" spc="-9" dirty="0">
                <a:solidFill>
                  <a:prstClr val="black"/>
                </a:solidFill>
                <a:cs typeface="Calibri"/>
              </a:rPr>
              <a:t>the revised guidance published in the USPTO’s </a:t>
            </a:r>
            <a:r>
              <a:rPr lang="en-US" sz="2100" spc="-9" dirty="0" smtClean="0">
                <a:solidFill>
                  <a:prstClr val="black"/>
                </a:solidFill>
                <a:cs typeface="Calibri"/>
              </a:rPr>
              <a:t>Jan. </a:t>
            </a:r>
            <a:r>
              <a:rPr lang="en-US" sz="2100" spc="-9" dirty="0">
                <a:solidFill>
                  <a:prstClr val="black"/>
                </a:solidFill>
                <a:cs typeface="Calibri"/>
              </a:rPr>
              <a:t>7, </a:t>
            </a:r>
            <a:r>
              <a:rPr lang="en-US" sz="2100" spc="-9" dirty="0" smtClean="0">
                <a:solidFill>
                  <a:prstClr val="black"/>
                </a:solidFill>
                <a:cs typeface="Calibri"/>
              </a:rPr>
              <a:t>2019, memorandum</a:t>
            </a:r>
            <a:r>
              <a:rPr lang="en-US" sz="2100" spc="-9" dirty="0">
                <a:solidFill>
                  <a:prstClr val="black"/>
                </a:solidFill>
                <a:cs typeface="Calibri"/>
              </a:rPr>
              <a:t>, 2019 Revised Patent Subject Matter Eligibility </a:t>
            </a:r>
            <a:r>
              <a:rPr lang="en-US" sz="2100" spc="-9" dirty="0" smtClean="0">
                <a:solidFill>
                  <a:prstClr val="black"/>
                </a:solidFill>
                <a:cs typeface="Calibri"/>
              </a:rPr>
              <a:t>Guidance.</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Concluded </a:t>
            </a:r>
            <a:r>
              <a:rPr lang="en-US" sz="2100" spc="-9" dirty="0">
                <a:solidFill>
                  <a:prstClr val="black"/>
                </a:solidFill>
                <a:cs typeface="Calibri"/>
              </a:rPr>
              <a:t>that the claims recite a judicial exception, a mathematical concept, but that the claims recite additional elements that integrate the judicial exception into a practical </a:t>
            </a:r>
            <a:r>
              <a:rPr lang="en-US" sz="2100" spc="-9" dirty="0" smtClean="0">
                <a:solidFill>
                  <a:prstClr val="black"/>
                </a:solidFill>
                <a:cs typeface="Calibri"/>
              </a:rPr>
              <a:t>application.</a:t>
            </a:r>
            <a:endParaRPr lang="en-US" sz="2100" spc="-9" dirty="0">
              <a:solidFill>
                <a:prstClr val="black"/>
              </a:solidFill>
              <a:cs typeface="Calibri"/>
            </a:endParaRPr>
          </a:p>
          <a:p>
            <a:endParaRPr lang="en-US" sz="18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41</a:t>
            </a:fld>
            <a:endParaRPr lang="en-US" dirty="0"/>
          </a:p>
        </p:txBody>
      </p:sp>
    </p:spTree>
    <p:extLst>
      <p:ext uri="{BB962C8B-B14F-4D97-AF65-F5344CB8AC3E}">
        <p14:creationId xmlns:p14="http://schemas.microsoft.com/office/powerpoint/2010/main" val="4166069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chor="ctr">
            <a:spAutoFit/>
          </a:bodyPr>
          <a:lstStyle/>
          <a:p>
            <a:pPr marL="11430"/>
            <a:r>
              <a:rPr lang="en-US" i="1" dirty="0" smtClean="0"/>
              <a:t>Ex Parte</a:t>
            </a:r>
            <a:r>
              <a:rPr lang="en-US" i="1" dirty="0"/>
              <a:t> </a:t>
            </a:r>
            <a:r>
              <a:rPr lang="en-US" i="1" dirty="0" err="1" smtClean="0"/>
              <a:t>Kimizuka</a:t>
            </a:r>
            <a:endParaRPr i="1" spc="-4" dirty="0"/>
          </a:p>
        </p:txBody>
      </p:sp>
      <p:sp>
        <p:nvSpPr>
          <p:cNvPr id="4" name="Content Placeholder 3"/>
          <p:cNvSpPr>
            <a:spLocks noGrp="1"/>
          </p:cNvSpPr>
          <p:nvPr>
            <p:ph idx="1"/>
          </p:nvPr>
        </p:nvSpPr>
        <p:spPr/>
        <p:txBody>
          <a:bodyPr>
            <a:noAutofit/>
          </a:bodyPr>
          <a:lstStyle/>
          <a:p>
            <a:pPr marL="0" indent="0" defTabSz="822960">
              <a:lnSpc>
                <a:spcPct val="120000"/>
              </a:lnSpc>
              <a:buNone/>
              <a:defRPr/>
            </a:pPr>
            <a:r>
              <a:rPr lang="en-US" sz="2000" b="1" spc="-4" dirty="0">
                <a:solidFill>
                  <a:prstClr val="black"/>
                </a:solidFill>
                <a:cs typeface="Segoe UI"/>
              </a:rPr>
              <a:t>Appeal </a:t>
            </a:r>
            <a:r>
              <a:rPr lang="en-US" sz="2000" b="1" spc="-4" dirty="0" smtClean="0">
                <a:solidFill>
                  <a:prstClr val="black"/>
                </a:solidFill>
                <a:cs typeface="Segoe UI"/>
              </a:rPr>
              <a:t>2018-001081 </a:t>
            </a:r>
            <a:r>
              <a:rPr lang="en-US" sz="2000" b="1" spc="-4" dirty="0">
                <a:solidFill>
                  <a:prstClr val="black"/>
                </a:solidFill>
                <a:cs typeface="Segoe UI"/>
              </a:rPr>
              <a:t>(PTAB </a:t>
            </a:r>
            <a:r>
              <a:rPr lang="en-US" sz="2000" b="1" spc="-4" dirty="0" smtClean="0">
                <a:solidFill>
                  <a:prstClr val="black"/>
                </a:solidFill>
                <a:cs typeface="Segoe UI"/>
              </a:rPr>
              <a:t>May </a:t>
            </a:r>
            <a:r>
              <a:rPr lang="en-US" sz="2000" b="1" spc="-4" dirty="0">
                <a:solidFill>
                  <a:prstClr val="black"/>
                </a:solidFill>
                <a:cs typeface="Segoe UI"/>
              </a:rPr>
              <a:t>1</a:t>
            </a:r>
            <a:r>
              <a:rPr lang="en-US" sz="2000" b="1" spc="-4" dirty="0" smtClean="0">
                <a:solidFill>
                  <a:prstClr val="black"/>
                </a:solidFill>
                <a:cs typeface="Segoe UI"/>
              </a:rPr>
              <a:t>5</a:t>
            </a:r>
            <a:r>
              <a:rPr lang="en-US" sz="2000" b="1" dirty="0" smtClean="0">
                <a:solidFill>
                  <a:prstClr val="black"/>
                </a:solidFill>
                <a:cs typeface="Segoe UI"/>
              </a:rPr>
              <a:t>, </a:t>
            </a:r>
            <a:r>
              <a:rPr lang="en-US" sz="2000" b="1" dirty="0">
                <a:solidFill>
                  <a:prstClr val="black"/>
                </a:solidFill>
                <a:cs typeface="Segoe UI"/>
              </a:rPr>
              <a:t>2019</a:t>
            </a:r>
            <a:r>
              <a:rPr lang="en-US" sz="2000" b="1" spc="-4" dirty="0">
                <a:solidFill>
                  <a:prstClr val="black"/>
                </a:solidFill>
                <a:cs typeface="Segoe UI"/>
              </a:rPr>
              <a:t>) (Informative)</a:t>
            </a:r>
            <a:endParaRPr lang="en-US" sz="2000" dirty="0">
              <a:solidFill>
                <a:prstClr val="black"/>
              </a:solidFill>
              <a:cs typeface="Segoe UI"/>
            </a:endParaRPr>
          </a:p>
          <a:p>
            <a:pPr marL="269176" marR="4572" indent="-257746" defTabSz="822960">
              <a:spcBef>
                <a:spcPts val="999"/>
              </a:spcBef>
              <a:tabLst>
                <a:tab pos="269176" algn="l"/>
                <a:tab pos="269748" algn="l"/>
              </a:tabLst>
              <a:defRPr/>
            </a:pPr>
            <a:r>
              <a:rPr lang="en-US" sz="2100" spc="-9" dirty="0">
                <a:solidFill>
                  <a:prstClr val="black"/>
                </a:solidFill>
                <a:cs typeface="Calibri"/>
              </a:rPr>
              <a:t>Designated informative on </a:t>
            </a:r>
            <a:r>
              <a:rPr lang="en-US" sz="2100" spc="-9" dirty="0" smtClean="0">
                <a:solidFill>
                  <a:prstClr val="black"/>
                </a:solidFill>
                <a:cs typeface="Calibri"/>
              </a:rPr>
              <a:t>July 1, 2019.</a:t>
            </a:r>
            <a:endParaRPr lang="en-US" sz="2100" spc="-9" dirty="0">
              <a:solidFill>
                <a:prstClr val="black"/>
              </a:solidFill>
              <a:cs typeface="Calibri"/>
            </a:endParaRPr>
          </a:p>
          <a:p>
            <a:pPr marL="269176" marR="4572" indent="-257746" defTabSz="822960">
              <a:spcBef>
                <a:spcPts val="999"/>
              </a:spcBef>
              <a:tabLst>
                <a:tab pos="269176" algn="l"/>
                <a:tab pos="269748" algn="l"/>
              </a:tabLst>
              <a:defRPr/>
            </a:pPr>
            <a:r>
              <a:rPr lang="en-US" sz="2100" spc="-9" dirty="0">
                <a:solidFill>
                  <a:prstClr val="black"/>
                </a:solidFill>
                <a:cs typeface="Calibri"/>
              </a:rPr>
              <a:t>Recited claims are directed </a:t>
            </a:r>
            <a:r>
              <a:rPr lang="en-US" sz="2100" spc="-9" dirty="0" smtClean="0">
                <a:solidFill>
                  <a:prstClr val="black"/>
                </a:solidFill>
                <a:cs typeface="Calibri"/>
              </a:rPr>
              <a:t>to a golf-club fitting method.</a:t>
            </a:r>
            <a:endParaRPr lang="en-US" sz="2100" spc="-9" dirty="0">
              <a:solidFill>
                <a:prstClr val="black"/>
              </a:solidFill>
              <a:cs typeface="Calibri"/>
            </a:endParaRPr>
          </a:p>
          <a:p>
            <a:pPr marL="269176" marR="4572" indent="-257746" defTabSz="822960">
              <a:spcBef>
                <a:spcPts val="999"/>
              </a:spcBef>
              <a:tabLst>
                <a:tab pos="269176" algn="l"/>
                <a:tab pos="269748" algn="l"/>
              </a:tabLst>
              <a:defRPr/>
            </a:pPr>
            <a:r>
              <a:rPr lang="en-US" sz="2100" spc="-9" dirty="0" smtClean="0">
                <a:solidFill>
                  <a:prstClr val="black"/>
                </a:solidFill>
                <a:cs typeface="Calibri"/>
              </a:rPr>
              <a:t>Applied </a:t>
            </a:r>
            <a:r>
              <a:rPr lang="en-US" sz="2100" spc="-9" dirty="0">
                <a:solidFill>
                  <a:prstClr val="black"/>
                </a:solidFill>
                <a:cs typeface="Calibri"/>
              </a:rPr>
              <a:t>the revised guidance published in the USPTO’s </a:t>
            </a:r>
            <a:r>
              <a:rPr lang="en-US" sz="2100" spc="-9" dirty="0" smtClean="0">
                <a:solidFill>
                  <a:prstClr val="black"/>
                </a:solidFill>
                <a:cs typeface="Calibri"/>
              </a:rPr>
              <a:t>Jan. </a:t>
            </a:r>
            <a:r>
              <a:rPr lang="en-US" sz="2100" spc="-9" dirty="0">
                <a:solidFill>
                  <a:prstClr val="black"/>
                </a:solidFill>
                <a:cs typeface="Calibri"/>
              </a:rPr>
              <a:t>7, </a:t>
            </a:r>
            <a:r>
              <a:rPr lang="en-US" sz="2100" spc="-9" dirty="0" smtClean="0">
                <a:solidFill>
                  <a:prstClr val="black"/>
                </a:solidFill>
                <a:cs typeface="Calibri"/>
              </a:rPr>
              <a:t>2019, memorandum</a:t>
            </a:r>
            <a:r>
              <a:rPr lang="en-US" sz="2100" spc="-9" dirty="0">
                <a:solidFill>
                  <a:prstClr val="black"/>
                </a:solidFill>
                <a:cs typeface="Calibri"/>
              </a:rPr>
              <a:t>, 2019 Revised Patent Subject Matter Eligibility </a:t>
            </a:r>
            <a:r>
              <a:rPr lang="en-US" sz="2100" spc="-9" dirty="0" smtClean="0">
                <a:solidFill>
                  <a:prstClr val="black"/>
                </a:solidFill>
                <a:cs typeface="Calibri"/>
              </a:rPr>
              <a:t>Guidance.</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Concluded </a:t>
            </a:r>
            <a:r>
              <a:rPr lang="en-US" sz="2100" spc="-9" dirty="0">
                <a:solidFill>
                  <a:prstClr val="black"/>
                </a:solidFill>
                <a:cs typeface="Calibri"/>
              </a:rPr>
              <a:t>that the claims recite a judicial exception, a mental process, and determined that the claims do not integrate the exception into a practical application or provide an inventive </a:t>
            </a:r>
            <a:r>
              <a:rPr lang="en-US" sz="2100" spc="-9" dirty="0" smtClean="0">
                <a:solidFill>
                  <a:prstClr val="black"/>
                </a:solidFill>
                <a:cs typeface="Calibri"/>
              </a:rPr>
              <a:t>concept.</a:t>
            </a:r>
            <a:endParaRPr lang="en-US" sz="2100" spc="-9" dirty="0">
              <a:solidFill>
                <a:prstClr val="black"/>
              </a:solidFill>
              <a:cs typeface="Calibri"/>
            </a:endParaRPr>
          </a:p>
          <a:p>
            <a:endParaRPr lang="en-US" sz="18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42</a:t>
            </a:fld>
            <a:endParaRPr lang="en-US" dirty="0"/>
          </a:p>
        </p:txBody>
      </p:sp>
    </p:spTree>
    <p:extLst>
      <p:ext uri="{BB962C8B-B14F-4D97-AF65-F5344CB8AC3E}">
        <p14:creationId xmlns:p14="http://schemas.microsoft.com/office/powerpoint/2010/main" val="3165250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chor="ctr">
            <a:spAutoFit/>
          </a:bodyPr>
          <a:lstStyle/>
          <a:p>
            <a:pPr marL="11430"/>
            <a:r>
              <a:rPr lang="en-US" i="1" dirty="0" smtClean="0"/>
              <a:t>Ex Parte</a:t>
            </a:r>
            <a:r>
              <a:rPr lang="en-US" i="1" dirty="0"/>
              <a:t> </a:t>
            </a:r>
            <a:r>
              <a:rPr lang="en-US" i="1" dirty="0" err="1" smtClean="0"/>
              <a:t>Savescu</a:t>
            </a:r>
            <a:endParaRPr i="1" spc="-4" dirty="0"/>
          </a:p>
        </p:txBody>
      </p:sp>
      <p:sp>
        <p:nvSpPr>
          <p:cNvPr id="4" name="Content Placeholder 3"/>
          <p:cNvSpPr>
            <a:spLocks noGrp="1"/>
          </p:cNvSpPr>
          <p:nvPr>
            <p:ph idx="1"/>
          </p:nvPr>
        </p:nvSpPr>
        <p:spPr/>
        <p:txBody>
          <a:bodyPr>
            <a:noAutofit/>
          </a:bodyPr>
          <a:lstStyle/>
          <a:p>
            <a:pPr marL="0" indent="0" defTabSz="822960">
              <a:lnSpc>
                <a:spcPct val="120000"/>
              </a:lnSpc>
              <a:buNone/>
              <a:defRPr/>
            </a:pPr>
            <a:r>
              <a:rPr lang="en-US" sz="2000" b="1" spc="-4" dirty="0">
                <a:solidFill>
                  <a:prstClr val="black"/>
                </a:solidFill>
                <a:cs typeface="Segoe UI"/>
              </a:rPr>
              <a:t>Appeal </a:t>
            </a:r>
            <a:r>
              <a:rPr lang="en-US" sz="2000" b="1" spc="-4" dirty="0" smtClean="0">
                <a:solidFill>
                  <a:prstClr val="black"/>
                </a:solidFill>
                <a:cs typeface="Segoe UI"/>
              </a:rPr>
              <a:t>2018-003174 </a:t>
            </a:r>
            <a:r>
              <a:rPr lang="en-US" sz="2000" b="1" spc="-4" dirty="0">
                <a:solidFill>
                  <a:prstClr val="black"/>
                </a:solidFill>
                <a:cs typeface="Segoe UI"/>
              </a:rPr>
              <a:t>(PTAB </a:t>
            </a:r>
            <a:r>
              <a:rPr lang="en-US" sz="2000" b="1" spc="-4" dirty="0" smtClean="0">
                <a:solidFill>
                  <a:prstClr val="black"/>
                </a:solidFill>
                <a:cs typeface="Segoe UI"/>
              </a:rPr>
              <a:t>April 1</a:t>
            </a:r>
            <a:r>
              <a:rPr lang="en-US" sz="2000" b="1" dirty="0" smtClean="0">
                <a:solidFill>
                  <a:prstClr val="black"/>
                </a:solidFill>
                <a:cs typeface="Segoe UI"/>
              </a:rPr>
              <a:t>, </a:t>
            </a:r>
            <a:r>
              <a:rPr lang="en-US" sz="2000" b="1" dirty="0">
                <a:solidFill>
                  <a:prstClr val="black"/>
                </a:solidFill>
                <a:cs typeface="Segoe UI"/>
              </a:rPr>
              <a:t>2019</a:t>
            </a:r>
            <a:r>
              <a:rPr lang="en-US" sz="2000" b="1" spc="-4" dirty="0">
                <a:solidFill>
                  <a:prstClr val="black"/>
                </a:solidFill>
                <a:cs typeface="Segoe UI"/>
              </a:rPr>
              <a:t>) (Informative)</a:t>
            </a:r>
            <a:endParaRPr lang="en-US" sz="2000" dirty="0">
              <a:solidFill>
                <a:prstClr val="black"/>
              </a:solidFill>
              <a:cs typeface="Segoe UI"/>
            </a:endParaRPr>
          </a:p>
          <a:p>
            <a:pPr marL="269176" marR="4572" indent="-257746" defTabSz="822960">
              <a:spcBef>
                <a:spcPts val="999"/>
              </a:spcBef>
              <a:tabLst>
                <a:tab pos="269176" algn="l"/>
                <a:tab pos="269748" algn="l"/>
              </a:tabLst>
              <a:defRPr/>
            </a:pPr>
            <a:r>
              <a:rPr lang="en-US" sz="2100" spc="-9" dirty="0">
                <a:solidFill>
                  <a:prstClr val="black"/>
                </a:solidFill>
                <a:cs typeface="Calibri"/>
              </a:rPr>
              <a:t>Designated informative on </a:t>
            </a:r>
            <a:r>
              <a:rPr lang="en-US" sz="2100" spc="-9" dirty="0" smtClean="0">
                <a:solidFill>
                  <a:prstClr val="black"/>
                </a:solidFill>
                <a:cs typeface="Calibri"/>
              </a:rPr>
              <a:t>July 1, 2019.</a:t>
            </a:r>
            <a:endParaRPr lang="en-US" sz="2100" spc="-9" dirty="0">
              <a:solidFill>
                <a:prstClr val="black"/>
              </a:solidFill>
              <a:cs typeface="Calibri"/>
            </a:endParaRPr>
          </a:p>
          <a:p>
            <a:pPr marL="269176" marR="4572" indent="-257746" defTabSz="822960">
              <a:spcBef>
                <a:spcPts val="999"/>
              </a:spcBef>
              <a:tabLst>
                <a:tab pos="269176" algn="l"/>
                <a:tab pos="269748" algn="l"/>
              </a:tabLst>
              <a:defRPr/>
            </a:pPr>
            <a:r>
              <a:rPr lang="en-US" sz="2100" spc="-9" dirty="0">
                <a:solidFill>
                  <a:prstClr val="black"/>
                </a:solidFill>
                <a:cs typeface="Calibri"/>
              </a:rPr>
              <a:t>Recited claims are directed </a:t>
            </a:r>
            <a:r>
              <a:rPr lang="en-US" sz="2100" spc="-9" dirty="0" smtClean="0">
                <a:solidFill>
                  <a:prstClr val="black"/>
                </a:solidFill>
                <a:cs typeface="Calibri"/>
              </a:rPr>
              <a:t>to a life-cycle workflow method.</a:t>
            </a:r>
            <a:endParaRPr lang="en-US" sz="2100" spc="-9" dirty="0">
              <a:solidFill>
                <a:prstClr val="black"/>
              </a:solidFill>
              <a:cs typeface="Calibri"/>
            </a:endParaRPr>
          </a:p>
          <a:p>
            <a:pPr marL="269176" marR="4572" indent="-257746" defTabSz="822960">
              <a:spcBef>
                <a:spcPts val="999"/>
              </a:spcBef>
              <a:tabLst>
                <a:tab pos="269176" algn="l"/>
                <a:tab pos="269748" algn="l"/>
              </a:tabLst>
              <a:defRPr/>
            </a:pPr>
            <a:r>
              <a:rPr lang="en-US" sz="2100" spc="-9" dirty="0" smtClean="0">
                <a:solidFill>
                  <a:prstClr val="black"/>
                </a:solidFill>
                <a:cs typeface="Calibri"/>
              </a:rPr>
              <a:t>Applied </a:t>
            </a:r>
            <a:r>
              <a:rPr lang="en-US" sz="2100" spc="-9" dirty="0">
                <a:solidFill>
                  <a:prstClr val="black"/>
                </a:solidFill>
                <a:cs typeface="Calibri"/>
              </a:rPr>
              <a:t>the revised guidance published in the USPTO’s </a:t>
            </a:r>
            <a:r>
              <a:rPr lang="en-US" sz="2100" spc="-9" dirty="0" smtClean="0">
                <a:solidFill>
                  <a:prstClr val="black"/>
                </a:solidFill>
                <a:cs typeface="Calibri"/>
              </a:rPr>
              <a:t>Jan. </a:t>
            </a:r>
            <a:r>
              <a:rPr lang="en-US" sz="2100" spc="-9" dirty="0">
                <a:solidFill>
                  <a:prstClr val="black"/>
                </a:solidFill>
                <a:cs typeface="Calibri"/>
              </a:rPr>
              <a:t>7, </a:t>
            </a:r>
            <a:r>
              <a:rPr lang="en-US" sz="2100" spc="-9" dirty="0" smtClean="0">
                <a:solidFill>
                  <a:prstClr val="black"/>
                </a:solidFill>
                <a:cs typeface="Calibri"/>
              </a:rPr>
              <a:t>2019, memorandum</a:t>
            </a:r>
            <a:r>
              <a:rPr lang="en-US" sz="2100" spc="-9" dirty="0">
                <a:solidFill>
                  <a:prstClr val="black"/>
                </a:solidFill>
                <a:cs typeface="Calibri"/>
              </a:rPr>
              <a:t>, 2019 Revised Patent Subject Matter Eligibility </a:t>
            </a:r>
            <a:r>
              <a:rPr lang="en-US" sz="2100" spc="-9" dirty="0" smtClean="0">
                <a:solidFill>
                  <a:prstClr val="black"/>
                </a:solidFill>
                <a:cs typeface="Calibri"/>
              </a:rPr>
              <a:t>Guidance.</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Concluded </a:t>
            </a:r>
            <a:r>
              <a:rPr lang="en-US" sz="2100" spc="-9" dirty="0">
                <a:solidFill>
                  <a:prstClr val="black"/>
                </a:solidFill>
                <a:cs typeface="Calibri"/>
              </a:rPr>
              <a:t>that the claims recite a judicial exception, a method of organizing human activity, and determined that the claims do not integrate the exception into a practical application or provide an inventive </a:t>
            </a:r>
            <a:r>
              <a:rPr lang="en-US" sz="2100" spc="-9" dirty="0" smtClean="0">
                <a:solidFill>
                  <a:prstClr val="black"/>
                </a:solidFill>
                <a:cs typeface="Calibri"/>
              </a:rPr>
              <a:t>concept.</a:t>
            </a:r>
            <a:endParaRPr lang="en-US" sz="18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43</a:t>
            </a:fld>
            <a:endParaRPr lang="en-US" dirty="0"/>
          </a:p>
        </p:txBody>
      </p:sp>
    </p:spTree>
    <p:extLst>
      <p:ext uri="{BB962C8B-B14F-4D97-AF65-F5344CB8AC3E}">
        <p14:creationId xmlns:p14="http://schemas.microsoft.com/office/powerpoint/2010/main" val="2036843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685222"/>
            <a:ext cx="8229600" cy="615553"/>
          </a:xfrm>
          <a:prstGeom prst="rect">
            <a:avLst/>
          </a:prstGeom>
        </p:spPr>
        <p:txBody>
          <a:bodyPr vert="horz" wrap="square" lIns="0" tIns="0" rIns="0" bIns="0" rtlCol="0" anchor="ctr">
            <a:spAutoFit/>
          </a:bodyPr>
          <a:lstStyle/>
          <a:p>
            <a:pPr marL="11430"/>
            <a:r>
              <a:rPr lang="en-US" i="1" dirty="0" smtClean="0"/>
              <a:t>Ex Parte</a:t>
            </a:r>
            <a:r>
              <a:rPr lang="en-US" i="1" dirty="0"/>
              <a:t> </a:t>
            </a:r>
            <a:r>
              <a:rPr lang="en-US" i="1" dirty="0" smtClean="0"/>
              <a:t>Maeda</a:t>
            </a:r>
            <a:endParaRPr i="1" spc="-4" dirty="0"/>
          </a:p>
        </p:txBody>
      </p:sp>
      <p:sp>
        <p:nvSpPr>
          <p:cNvPr id="4" name="Content Placeholder 3"/>
          <p:cNvSpPr>
            <a:spLocks noGrp="1"/>
          </p:cNvSpPr>
          <p:nvPr>
            <p:ph idx="1"/>
          </p:nvPr>
        </p:nvSpPr>
        <p:spPr>
          <a:xfrm>
            <a:off x="457200" y="1374609"/>
            <a:ext cx="8229600" cy="3227158"/>
          </a:xfrm>
        </p:spPr>
        <p:txBody>
          <a:bodyPr>
            <a:noAutofit/>
          </a:bodyPr>
          <a:lstStyle/>
          <a:p>
            <a:pPr marL="0" indent="0" defTabSz="822960">
              <a:lnSpc>
                <a:spcPct val="120000"/>
              </a:lnSpc>
              <a:buNone/>
              <a:defRPr/>
            </a:pPr>
            <a:r>
              <a:rPr lang="en-US" sz="2000" b="1" spc="-4" dirty="0">
                <a:solidFill>
                  <a:prstClr val="black"/>
                </a:solidFill>
                <a:cs typeface="Segoe UI"/>
              </a:rPr>
              <a:t>Appeal 2010-009814 (PTAB </a:t>
            </a:r>
            <a:r>
              <a:rPr lang="en-US" sz="2000" b="1" spc="-4" dirty="0" smtClean="0">
                <a:solidFill>
                  <a:prstClr val="black"/>
                </a:solidFill>
                <a:cs typeface="Segoe UI"/>
              </a:rPr>
              <a:t>Oct. 23</a:t>
            </a:r>
            <a:r>
              <a:rPr lang="en-US" sz="2000" b="1" dirty="0" smtClean="0">
                <a:solidFill>
                  <a:prstClr val="black"/>
                </a:solidFill>
                <a:cs typeface="Segoe UI"/>
              </a:rPr>
              <a:t>, 2012</a:t>
            </a:r>
            <a:r>
              <a:rPr lang="en-US" sz="2000" b="1" spc="-4" dirty="0" smtClean="0">
                <a:solidFill>
                  <a:prstClr val="black"/>
                </a:solidFill>
                <a:cs typeface="Segoe UI"/>
              </a:rPr>
              <a:t>) </a:t>
            </a:r>
            <a:r>
              <a:rPr lang="en-US" sz="2000" b="1" spc="-4" dirty="0">
                <a:solidFill>
                  <a:prstClr val="black"/>
                </a:solidFill>
                <a:cs typeface="Segoe UI"/>
              </a:rPr>
              <a:t>(Informative)</a:t>
            </a:r>
            <a:endParaRPr lang="en-US" sz="2000" dirty="0">
              <a:solidFill>
                <a:prstClr val="black"/>
              </a:solidFill>
              <a:cs typeface="Segoe UI"/>
            </a:endParaRPr>
          </a:p>
          <a:p>
            <a:pPr marL="269176" marR="4572" indent="-257746" defTabSz="822960">
              <a:spcBef>
                <a:spcPts val="999"/>
              </a:spcBef>
              <a:tabLst>
                <a:tab pos="269176" algn="l"/>
                <a:tab pos="269748" algn="l"/>
              </a:tabLst>
              <a:defRPr/>
            </a:pPr>
            <a:r>
              <a:rPr lang="en-US" sz="2100" spc="-9" dirty="0">
                <a:solidFill>
                  <a:prstClr val="black"/>
                </a:solidFill>
                <a:cs typeface="Calibri"/>
              </a:rPr>
              <a:t>Designated informative on </a:t>
            </a:r>
            <a:r>
              <a:rPr lang="en-US" sz="2100" spc="-9" dirty="0" smtClean="0">
                <a:solidFill>
                  <a:prstClr val="black"/>
                </a:solidFill>
                <a:cs typeface="Calibri"/>
              </a:rPr>
              <a:t>October 15, 2019.</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Determined </a:t>
            </a:r>
            <a:r>
              <a:rPr lang="en-US" sz="2100" dirty="0" smtClean="0"/>
              <a:t>that the </a:t>
            </a:r>
            <a:r>
              <a:rPr lang="en-US" sz="2100" dirty="0"/>
              <a:t>location of a claimed component of a manufacturing apparatus was a matter of obvious design choice because moving the component to the claimed location would result in a different function than shown in the prior </a:t>
            </a:r>
            <a:r>
              <a:rPr lang="en-US" sz="2100" dirty="0" smtClean="0"/>
              <a:t>art.</a:t>
            </a:r>
            <a:endParaRPr lang="en-US" sz="2100" dirty="0"/>
          </a:p>
        </p:txBody>
      </p:sp>
    </p:spTree>
    <p:extLst>
      <p:ext uri="{BB962C8B-B14F-4D97-AF65-F5344CB8AC3E}">
        <p14:creationId xmlns:p14="http://schemas.microsoft.com/office/powerpoint/2010/main" val="875846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685222"/>
            <a:ext cx="8229600" cy="615553"/>
          </a:xfrm>
          <a:prstGeom prst="rect">
            <a:avLst/>
          </a:prstGeom>
        </p:spPr>
        <p:txBody>
          <a:bodyPr vert="horz" wrap="square" lIns="0" tIns="0" rIns="0" bIns="0" rtlCol="0" anchor="ctr">
            <a:spAutoFit/>
          </a:bodyPr>
          <a:lstStyle/>
          <a:p>
            <a:pPr marL="11430"/>
            <a:r>
              <a:rPr lang="en-US" i="1" dirty="0" smtClean="0"/>
              <a:t>Ex Parte</a:t>
            </a:r>
            <a:r>
              <a:rPr lang="en-US" i="1" dirty="0"/>
              <a:t> </a:t>
            </a:r>
            <a:r>
              <a:rPr lang="en-US" i="1" dirty="0" smtClean="0"/>
              <a:t>Spangler</a:t>
            </a:r>
            <a:endParaRPr i="1" spc="-4" dirty="0"/>
          </a:p>
        </p:txBody>
      </p:sp>
      <p:sp>
        <p:nvSpPr>
          <p:cNvPr id="4" name="Content Placeholder 3"/>
          <p:cNvSpPr>
            <a:spLocks noGrp="1"/>
          </p:cNvSpPr>
          <p:nvPr>
            <p:ph idx="1"/>
          </p:nvPr>
        </p:nvSpPr>
        <p:spPr>
          <a:xfrm>
            <a:off x="457200" y="1374609"/>
            <a:ext cx="8229600" cy="3227158"/>
          </a:xfrm>
        </p:spPr>
        <p:txBody>
          <a:bodyPr>
            <a:noAutofit/>
          </a:bodyPr>
          <a:lstStyle/>
          <a:p>
            <a:pPr marL="0" indent="0" defTabSz="822960">
              <a:lnSpc>
                <a:spcPct val="120000"/>
              </a:lnSpc>
              <a:buNone/>
              <a:defRPr/>
            </a:pPr>
            <a:r>
              <a:rPr lang="en-US" sz="2000" b="1" spc="-4" dirty="0">
                <a:solidFill>
                  <a:prstClr val="black"/>
                </a:solidFill>
                <a:cs typeface="Segoe UI"/>
              </a:rPr>
              <a:t>Appeal </a:t>
            </a:r>
            <a:r>
              <a:rPr lang="en-US" sz="2000" b="1" spc="-4" dirty="0" smtClean="0">
                <a:solidFill>
                  <a:prstClr val="black"/>
                </a:solidFill>
                <a:cs typeface="Segoe UI"/>
              </a:rPr>
              <a:t>2018-003800 (PTAB Feb. 20</a:t>
            </a:r>
            <a:r>
              <a:rPr lang="en-US" sz="2000" b="1" dirty="0" smtClean="0">
                <a:solidFill>
                  <a:prstClr val="black"/>
                </a:solidFill>
                <a:cs typeface="Segoe UI"/>
              </a:rPr>
              <a:t>, </a:t>
            </a:r>
            <a:r>
              <a:rPr lang="en-US" sz="2000" b="1" dirty="0">
                <a:solidFill>
                  <a:prstClr val="black"/>
                </a:solidFill>
                <a:cs typeface="Segoe UI"/>
              </a:rPr>
              <a:t>2019</a:t>
            </a:r>
            <a:r>
              <a:rPr lang="en-US" sz="2000" b="1" spc="-4" dirty="0">
                <a:solidFill>
                  <a:prstClr val="black"/>
                </a:solidFill>
                <a:cs typeface="Segoe UI"/>
              </a:rPr>
              <a:t>) (Informative)</a:t>
            </a:r>
            <a:endParaRPr lang="en-US" sz="2000" dirty="0">
              <a:solidFill>
                <a:prstClr val="black"/>
              </a:solidFill>
              <a:cs typeface="Segoe UI"/>
            </a:endParaRPr>
          </a:p>
          <a:p>
            <a:pPr marL="269176" marR="4572" indent="-257746" defTabSz="822960">
              <a:spcBef>
                <a:spcPts val="999"/>
              </a:spcBef>
              <a:tabLst>
                <a:tab pos="269176" algn="l"/>
                <a:tab pos="269748" algn="l"/>
              </a:tabLst>
              <a:defRPr/>
            </a:pPr>
            <a:r>
              <a:rPr lang="en-US" sz="2100" spc="-9" dirty="0">
                <a:solidFill>
                  <a:prstClr val="black"/>
                </a:solidFill>
                <a:cs typeface="Calibri"/>
              </a:rPr>
              <a:t>Designated informative on </a:t>
            </a:r>
            <a:r>
              <a:rPr lang="en-US" sz="2100" spc="-9" dirty="0" smtClean="0">
                <a:solidFill>
                  <a:prstClr val="black"/>
                </a:solidFill>
                <a:cs typeface="Calibri"/>
              </a:rPr>
              <a:t>October 15, 2019.</a:t>
            </a:r>
          </a:p>
          <a:p>
            <a:pPr marL="269176" marR="4572" indent="-257746" defTabSz="822960">
              <a:spcBef>
                <a:spcPts val="999"/>
              </a:spcBef>
              <a:tabLst>
                <a:tab pos="269176" algn="l"/>
                <a:tab pos="269748" algn="l"/>
              </a:tabLst>
              <a:defRPr/>
            </a:pPr>
            <a:r>
              <a:rPr lang="en-US" sz="2100" spc="-9" dirty="0" smtClean="0">
                <a:solidFill>
                  <a:prstClr val="black"/>
                </a:solidFill>
                <a:cs typeface="Calibri"/>
              </a:rPr>
              <a:t>Determined </a:t>
            </a:r>
            <a:r>
              <a:rPr lang="en-US" sz="2100" dirty="0" smtClean="0"/>
              <a:t>that </a:t>
            </a:r>
            <a:r>
              <a:rPr lang="en-US" sz="2100" dirty="0"/>
              <a:t>claimed relative lengths and locations of two claimed components were a matter of obvious design choice because the specification did not suggest that the relative lengths or locations were critical to the claimed </a:t>
            </a:r>
            <a:r>
              <a:rPr lang="en-US" sz="2100" dirty="0" smtClean="0"/>
              <a:t>invention.</a:t>
            </a:r>
            <a:endParaRPr lang="en-US" sz="1800" dirty="0"/>
          </a:p>
        </p:txBody>
      </p:sp>
    </p:spTree>
    <p:extLst>
      <p:ext uri="{BB962C8B-B14F-4D97-AF65-F5344CB8AC3E}">
        <p14:creationId xmlns:p14="http://schemas.microsoft.com/office/powerpoint/2010/main" val="28893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MTA pilot </a:t>
            </a:r>
            <a:r>
              <a:rPr lang="en-US" dirty="0"/>
              <a:t>p</a:t>
            </a:r>
            <a:r>
              <a:rPr lang="en-US" dirty="0" smtClean="0"/>
              <a:t>rogram status</a:t>
            </a:r>
            <a:endParaRPr lang="en-US" dirty="0"/>
          </a:p>
        </p:txBody>
      </p:sp>
    </p:spTree>
    <p:extLst>
      <p:ext uri="{BB962C8B-B14F-4D97-AF65-F5344CB8AC3E}">
        <p14:creationId xmlns:p14="http://schemas.microsoft.com/office/powerpoint/2010/main" val="1930630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r>
              <a:rPr lang="en-US" sz="2800" smtClean="0">
                <a:solidFill>
                  <a:prstClr val="black"/>
                </a:solidFill>
              </a:rPr>
              <a:t>Request for comment on proposed changes to motion to amend (MTA) practice in AIA trials</a:t>
            </a:r>
            <a:endParaRPr lang="en-US" sz="2800" dirty="0"/>
          </a:p>
        </p:txBody>
      </p:sp>
      <p:sp>
        <p:nvSpPr>
          <p:cNvPr id="2" name="Content Placeholder 1"/>
          <p:cNvSpPr>
            <a:spLocks noGrp="1"/>
          </p:cNvSpPr>
          <p:nvPr>
            <p:ph idx="1"/>
          </p:nvPr>
        </p:nvSpPr>
        <p:spPr/>
        <p:txBody>
          <a:bodyPr>
            <a:normAutofit/>
          </a:bodyPr>
          <a:lstStyle/>
          <a:p>
            <a:pPr>
              <a:lnSpc>
                <a:spcPct val="120000"/>
              </a:lnSpc>
              <a:spcBef>
                <a:spcPts val="0"/>
              </a:spcBef>
              <a:spcAft>
                <a:spcPts val="450"/>
              </a:spcAft>
            </a:pPr>
            <a:r>
              <a:rPr lang="en-US" sz="1875" dirty="0" smtClean="0"/>
              <a:t>Oct. 29, 2018, motion to amend (MTA) request for comments (RFC).</a:t>
            </a:r>
          </a:p>
          <a:p>
            <a:pPr lvl="1">
              <a:lnSpc>
                <a:spcPct val="120000"/>
              </a:lnSpc>
              <a:spcBef>
                <a:spcPts val="0"/>
              </a:spcBef>
              <a:spcAft>
                <a:spcPts val="450"/>
              </a:spcAft>
            </a:pPr>
            <a:r>
              <a:rPr lang="en-US" sz="1600" dirty="0" smtClean="0"/>
              <a:t>Proposed a new MTA process and pilot program.</a:t>
            </a:r>
          </a:p>
          <a:p>
            <a:pPr lvl="1">
              <a:lnSpc>
                <a:spcPct val="120000"/>
              </a:lnSpc>
              <a:spcBef>
                <a:spcPts val="0"/>
              </a:spcBef>
              <a:spcAft>
                <a:spcPts val="450"/>
              </a:spcAft>
            </a:pPr>
            <a:r>
              <a:rPr lang="en-US" sz="1600" dirty="0" smtClean="0"/>
              <a:t>Sought input regarding burden of persuasion when determining patentability of substitute claims, after </a:t>
            </a:r>
            <a:r>
              <a:rPr lang="en-US" sz="1600" i="1" dirty="0" smtClean="0"/>
              <a:t>Aqua Products</a:t>
            </a:r>
            <a:r>
              <a:rPr lang="en-US" sz="1600" dirty="0" smtClean="0"/>
              <a:t>.</a:t>
            </a:r>
            <a:endParaRPr lang="en-US" sz="1600" i="1" dirty="0" smtClean="0"/>
          </a:p>
          <a:p>
            <a:pPr lvl="1">
              <a:lnSpc>
                <a:spcPct val="120000"/>
              </a:lnSpc>
              <a:spcBef>
                <a:spcPts val="0"/>
              </a:spcBef>
              <a:spcAft>
                <a:spcPts val="450"/>
              </a:spcAft>
            </a:pPr>
            <a:r>
              <a:rPr lang="en-US" sz="1600" dirty="0" smtClean="0"/>
              <a:t>Included 17 questions of interest, but also solicited feedback regarding MTA practice generally.</a:t>
            </a:r>
          </a:p>
          <a:p>
            <a:pPr indent="-231458">
              <a:spcBef>
                <a:spcPts val="450"/>
              </a:spcBef>
              <a:spcAft>
                <a:spcPts val="450"/>
              </a:spcAft>
              <a:buFont typeface="Arial" panose="020B0604020202020204" pitchFamily="34" charset="0"/>
              <a:buChar char="•"/>
            </a:pPr>
            <a:r>
              <a:rPr lang="en-US" sz="1875" dirty="0" smtClean="0">
                <a:cs typeface="Segoe UI" panose="020B0502040204020203" pitchFamily="34" charset="0"/>
              </a:rPr>
              <a:t>Office received 49 comments from stakeholders (as of Dec. 21, 2018). </a:t>
            </a:r>
          </a:p>
          <a:p>
            <a:pPr indent="-231458">
              <a:spcBef>
                <a:spcPts val="450"/>
              </a:spcBef>
              <a:spcAft>
                <a:spcPts val="450"/>
              </a:spcAft>
              <a:buFont typeface="Arial" panose="020B0604020202020204" pitchFamily="34" charset="0"/>
              <a:buChar char="•"/>
            </a:pPr>
            <a:r>
              <a:rPr lang="en-US" sz="1875" dirty="0" smtClean="0"/>
              <a:t>Office carefully considered all comments and revised pilot program in response.</a:t>
            </a:r>
            <a:endParaRPr lang="en-US" sz="1875" dirty="0"/>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97025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smtClean="0"/>
              <a:t>MTA pilot program notice</a:t>
            </a:r>
            <a:endParaRPr lang="en-US" dirty="0"/>
          </a:p>
        </p:txBody>
      </p:sp>
      <p:sp>
        <p:nvSpPr>
          <p:cNvPr id="2" name="Content Placeholder 1"/>
          <p:cNvSpPr>
            <a:spLocks noGrp="1"/>
          </p:cNvSpPr>
          <p:nvPr>
            <p:ph idx="1"/>
          </p:nvPr>
        </p:nvSpPr>
        <p:spPr>
          <a:xfrm>
            <a:off x="584421" y="1333500"/>
            <a:ext cx="7690899" cy="3485824"/>
          </a:xfrm>
        </p:spPr>
        <p:txBody>
          <a:bodyPr>
            <a:noAutofit/>
          </a:bodyPr>
          <a:lstStyle/>
          <a:p>
            <a:pPr>
              <a:lnSpc>
                <a:spcPct val="120000"/>
              </a:lnSpc>
              <a:spcBef>
                <a:spcPts val="18"/>
              </a:spcBef>
              <a:spcAft>
                <a:spcPts val="900"/>
              </a:spcAft>
            </a:pPr>
            <a:r>
              <a:rPr lang="en-US" sz="1800" dirty="0"/>
              <a:t>In response to comments, the office issued a notice regarding a new pilot program concerning MTA practice and procedures in AIA </a:t>
            </a:r>
            <a:r>
              <a:rPr lang="en-US" sz="1800" dirty="0" smtClean="0"/>
              <a:t>trials.</a:t>
            </a:r>
          </a:p>
          <a:p>
            <a:pPr>
              <a:lnSpc>
                <a:spcPct val="120000"/>
              </a:lnSpc>
              <a:spcBef>
                <a:spcPts val="18"/>
              </a:spcBef>
              <a:spcAft>
                <a:spcPts val="900"/>
              </a:spcAft>
            </a:pPr>
            <a:r>
              <a:rPr lang="en-US" sz="1800" dirty="0" smtClean="0"/>
              <a:t>Published </a:t>
            </a:r>
            <a:r>
              <a:rPr lang="en-US" sz="1800" dirty="0"/>
              <a:t>in Federal Register at 84 Fed. Reg. 9497 (March 15, 2019</a:t>
            </a:r>
            <a:r>
              <a:rPr lang="en-US" sz="1800" dirty="0" smtClean="0"/>
              <a:t>).</a:t>
            </a:r>
            <a:endParaRPr lang="en-US" sz="1800" dirty="0"/>
          </a:p>
          <a:p>
            <a:pPr>
              <a:lnSpc>
                <a:spcPct val="120000"/>
              </a:lnSpc>
              <a:spcBef>
                <a:spcPts val="18"/>
              </a:spcBef>
            </a:pPr>
            <a:r>
              <a:rPr lang="en-US" sz="1800" dirty="0"/>
              <a:t>Notice also provides responses to </a:t>
            </a:r>
            <a:r>
              <a:rPr lang="en-US" sz="1800" dirty="0" smtClean="0"/>
              <a:t>comments.</a:t>
            </a:r>
            <a:endParaRPr lang="en-US" sz="1800" dirty="0"/>
          </a:p>
          <a:p>
            <a:pPr lvl="1">
              <a:lnSpc>
                <a:spcPct val="120000"/>
              </a:lnSpc>
              <a:spcBef>
                <a:spcPts val="18"/>
              </a:spcBef>
            </a:pPr>
            <a:r>
              <a:rPr lang="en-US" sz="1575" dirty="0"/>
              <a:t>Topics include timelines, retroactivity of applying pilot, Board preliminary decision, opportunity to file a revised MTA, contingent MTAs, and </a:t>
            </a:r>
            <a:br>
              <a:rPr lang="en-US" sz="1575" dirty="0"/>
            </a:br>
            <a:r>
              <a:rPr lang="en-US" sz="1575" dirty="0"/>
              <a:t>opting-out of </a:t>
            </a:r>
            <a:r>
              <a:rPr lang="en-US" sz="1575" dirty="0" smtClean="0"/>
              <a:t>pilot.</a:t>
            </a:r>
            <a:endParaRPr lang="en-US" sz="1575" dirty="0"/>
          </a:p>
          <a:p>
            <a:pPr lvl="1">
              <a:lnSpc>
                <a:spcPct val="120000"/>
              </a:lnSpc>
              <a:spcBef>
                <a:spcPts val="18"/>
              </a:spcBef>
            </a:pPr>
            <a:r>
              <a:rPr lang="en-US" sz="1575" dirty="0">
                <a:cs typeface="Segoe UI" panose="020B0502040204020203" pitchFamily="34" charset="0"/>
              </a:rPr>
              <a:t>Comments also included requests for clarification regarding existing reissue and reexamination procedures at the </a:t>
            </a:r>
            <a:r>
              <a:rPr lang="en-US" sz="1575" dirty="0" smtClean="0">
                <a:cs typeface="Segoe UI" panose="020B0502040204020203" pitchFamily="34" charset="0"/>
              </a:rPr>
              <a:t>USPTO.</a:t>
            </a:r>
            <a:endParaRPr lang="en-US" sz="1575" dirty="0"/>
          </a:p>
          <a:p>
            <a:pPr lvl="1">
              <a:lnSpc>
                <a:spcPct val="120000"/>
              </a:lnSpc>
              <a:spcBef>
                <a:spcPts val="18"/>
              </a:spcBef>
            </a:pPr>
            <a:r>
              <a:rPr lang="en-US" sz="1575" dirty="0"/>
              <a:t>Stakeholder comments to October MTA RFC are available at </a:t>
            </a:r>
            <a:r>
              <a:rPr lang="en-US" sz="1575" dirty="0" smtClean="0">
                <a:hlinkClick r:id="rId3"/>
              </a:rPr>
              <a:t>go.usa.gov/xEXS2</a:t>
            </a:r>
            <a:r>
              <a:rPr lang="en-US" sz="1575" dirty="0" smtClean="0"/>
              <a:t>.</a:t>
            </a:r>
            <a:endParaRPr lang="en-US" sz="1575" dirty="0"/>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4621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r>
              <a:rPr lang="en-US" dirty="0" smtClean="0"/>
              <a:t>Highlights of MTA pilot program</a:t>
            </a:r>
            <a:endParaRPr lang="en-US" dirty="0"/>
          </a:p>
        </p:txBody>
      </p:sp>
      <p:sp>
        <p:nvSpPr>
          <p:cNvPr id="2" name="Content Placeholder 1"/>
          <p:cNvSpPr>
            <a:spLocks noGrp="1"/>
          </p:cNvSpPr>
          <p:nvPr>
            <p:ph idx="1"/>
          </p:nvPr>
        </p:nvSpPr>
        <p:spPr/>
        <p:txBody>
          <a:bodyPr>
            <a:normAutofit/>
          </a:bodyPr>
          <a:lstStyle/>
          <a:p>
            <a:pPr>
              <a:lnSpc>
                <a:spcPct val="110000"/>
              </a:lnSpc>
            </a:pPr>
            <a:r>
              <a:rPr lang="en-US" sz="2700" dirty="0"/>
              <a:t>New program provides patent owner (PO) with two options not previously available:  </a:t>
            </a:r>
            <a:endParaRPr lang="en-US" sz="2700" dirty="0" smtClean="0"/>
          </a:p>
          <a:p>
            <a:pPr lvl="1">
              <a:lnSpc>
                <a:spcPct val="110000"/>
              </a:lnSpc>
            </a:pPr>
            <a:r>
              <a:rPr lang="en-US" sz="2100" dirty="0" smtClean="0"/>
              <a:t>PO </a:t>
            </a:r>
            <a:r>
              <a:rPr lang="en-US" sz="2100" dirty="0"/>
              <a:t>may choose to receive preliminary guidance (PG) from Board on its MTA. </a:t>
            </a:r>
          </a:p>
          <a:p>
            <a:pPr lvl="1">
              <a:lnSpc>
                <a:spcPct val="110000"/>
              </a:lnSpc>
            </a:pPr>
            <a:r>
              <a:rPr lang="en-US" sz="2100" dirty="0" smtClean="0"/>
              <a:t>PO </a:t>
            </a:r>
            <a:r>
              <a:rPr lang="en-US" sz="2100" dirty="0"/>
              <a:t>may choose to file a revised MTA after receiving petitioner’s opposition to initial MTA and/or after receiving Board’s PG (if requested).</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2790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Slide 5 - Title"/>
          <p:cNvSpPr>
            <a:spLocks noGrp="1"/>
          </p:cNvSpPr>
          <p:nvPr>
            <p:ph type="title"/>
          </p:nvPr>
        </p:nvSpPr>
        <p:spPr/>
        <p:txBody>
          <a:bodyPr>
            <a:noAutofit/>
          </a:bodyPr>
          <a:lstStyle/>
          <a:p>
            <a:r>
              <a:rPr lang="en-US" sz="2400" dirty="0" smtClean="0"/>
              <a:t>Appeal intake in FY19</a:t>
            </a:r>
            <a:br>
              <a:rPr lang="en-US" sz="2400" dirty="0" smtClean="0"/>
            </a:br>
            <a:r>
              <a:rPr lang="en-US" sz="2400" dirty="0" smtClean="0"/>
              <a:t>(Oct. 1, 2018 – Sept. 30, 2019)</a:t>
            </a:r>
            <a:br>
              <a:rPr lang="en-US" sz="2400" dirty="0" smtClean="0"/>
            </a:br>
            <a:endParaRPr lang="en-US" sz="2400" dirty="0"/>
          </a:p>
        </p:txBody>
      </p:sp>
      <p:sp>
        <p:nvSpPr>
          <p:cNvPr id="3" name="Slide Number Placeholder 2"/>
          <p:cNvSpPr>
            <a:spLocks noGrp="1"/>
          </p:cNvSpPr>
          <p:nvPr>
            <p:ph type="sldNum" sz="quarter" idx="10"/>
          </p:nvPr>
        </p:nvSpPr>
        <p:spPr/>
        <p:txBody>
          <a:bodyPr/>
          <a:lstStyle/>
          <a:p>
            <a:pPr lvl="0"/>
            <a:fld id="{92DA454B-C859-4892-B9FA-68B588C9F547}" type="slidenum">
              <a:rPr lang="en-US" noProof="0" smtClean="0"/>
              <a:pPr lvl="0"/>
              <a:t>5</a:t>
            </a:fld>
            <a:endParaRPr lang="en-US" noProof="0" dirty="0"/>
          </a:p>
        </p:txBody>
      </p:sp>
      <p:sp>
        <p:nvSpPr>
          <p:cNvPr id="2" name="TextBox 1" title="Slide 5 - Note"/>
          <p:cNvSpPr txBox="1"/>
          <p:nvPr/>
        </p:nvSpPr>
        <p:spPr>
          <a:xfrm>
            <a:off x="682108" y="4533901"/>
            <a:ext cx="6709293" cy="397032"/>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9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*The Central Reexamination Unit includes ex parte reexams, inter </a:t>
            </a:r>
            <a:r>
              <a:rPr kumimoji="0" lang="en-US" sz="990" b="0" i="0" u="none" strike="noStrike" kern="1200" cap="none" spc="0" normalizeH="0" baseline="0" noProof="0" dirty="0" err="1">
                <a:ln>
                  <a:noFill/>
                </a:ln>
                <a:solidFill>
                  <a:prstClr val="black">
                    <a:lumMod val="65000"/>
                    <a:lumOff val="35000"/>
                  </a:prstClr>
                </a:solidFill>
                <a:effectLst/>
                <a:uLnTx/>
                <a:uFillTx/>
                <a:latin typeface="Segoe UI"/>
                <a:ea typeface="+mn-ea"/>
                <a:cs typeface="+mn-cs"/>
              </a:rPr>
              <a:t>partes</a:t>
            </a:r>
            <a:r>
              <a:rPr kumimoji="0" lang="en-US" sz="99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 reexams, supplemental examination reviews and reissues from all technologies.</a:t>
            </a:r>
          </a:p>
        </p:txBody>
      </p:sp>
      <p:graphicFrame>
        <p:nvGraphicFramePr>
          <p:cNvPr id="7" name="Chart 6" title="Slide 5 - Chart"/>
          <p:cNvGraphicFramePr>
            <a:graphicFrameLocks/>
          </p:cNvGraphicFramePr>
          <p:nvPr>
            <p:extLst/>
          </p:nvPr>
        </p:nvGraphicFramePr>
        <p:xfrm>
          <a:off x="228600" y="1355745"/>
          <a:ext cx="8763000" cy="2908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7004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r>
              <a:rPr lang="en-US" dirty="0" smtClean="0"/>
              <a:t>Highlights of MTA pilot program</a:t>
            </a:r>
            <a:endParaRPr lang="en-US" dirty="0"/>
          </a:p>
        </p:txBody>
      </p:sp>
      <p:sp>
        <p:nvSpPr>
          <p:cNvPr id="2" name="Content Placeholder 1"/>
          <p:cNvSpPr>
            <a:spLocks noGrp="1"/>
          </p:cNvSpPr>
          <p:nvPr>
            <p:ph idx="1"/>
          </p:nvPr>
        </p:nvSpPr>
        <p:spPr/>
        <p:txBody>
          <a:bodyPr>
            <a:normAutofit/>
          </a:bodyPr>
          <a:lstStyle/>
          <a:p>
            <a:r>
              <a:rPr lang="en-US" sz="2520" dirty="0"/>
              <a:t> </a:t>
            </a:r>
            <a:r>
              <a:rPr lang="en-US" sz="2700" dirty="0"/>
              <a:t>If PO does not elect either option: </a:t>
            </a:r>
          </a:p>
          <a:p>
            <a:pPr marL="754380" lvl="1" indent="-342900"/>
            <a:r>
              <a:rPr lang="en-US" sz="2400" dirty="0"/>
              <a:t>AIA trial practice, including MTA procedure, is essentially unchanged from </a:t>
            </a:r>
            <a:r>
              <a:rPr lang="en-US" sz="2400" dirty="0" smtClean="0"/>
              <a:t>prior </a:t>
            </a:r>
            <a:r>
              <a:rPr lang="en-US" sz="2400" dirty="0"/>
              <a:t>practice, especially regarding timing of due dates for already existing papers in an </a:t>
            </a:r>
            <a:r>
              <a:rPr lang="en-US" sz="2400" dirty="0" smtClean="0"/>
              <a:t/>
            </a:r>
            <a:br>
              <a:rPr lang="en-US" sz="2400" dirty="0" smtClean="0"/>
            </a:br>
            <a:r>
              <a:rPr lang="en-US" sz="2400" dirty="0" smtClean="0"/>
              <a:t>AIA trial. </a:t>
            </a:r>
            <a:endParaRPr lang="en-US" sz="2400" dirty="0"/>
          </a:p>
          <a:p>
            <a:pPr lvl="1"/>
            <a:r>
              <a:rPr lang="en-US" sz="2400" dirty="0"/>
              <a:t>One small exception: </a:t>
            </a:r>
            <a:r>
              <a:rPr lang="en-US" sz="2400" dirty="0" smtClean="0"/>
              <a:t>times </a:t>
            </a:r>
            <a:r>
              <a:rPr lang="en-US" sz="2400" dirty="0"/>
              <a:t>between due dates for certain later-filed papers are extended </a:t>
            </a:r>
            <a:r>
              <a:rPr lang="en-US" sz="2400" dirty="0" smtClean="0"/>
              <a:t>slightly. </a:t>
            </a:r>
            <a:endParaRPr lang="en-US" sz="2400" dirty="0"/>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9574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r>
              <a:rPr lang="en-US" dirty="0" smtClean="0"/>
              <a:t>Highlights of MTA pilot program</a:t>
            </a:r>
            <a:endParaRPr lang="en-US" dirty="0"/>
          </a:p>
        </p:txBody>
      </p:sp>
      <p:sp>
        <p:nvSpPr>
          <p:cNvPr id="2" name="Content Placeholder 1"/>
          <p:cNvSpPr>
            <a:spLocks noGrp="1"/>
          </p:cNvSpPr>
          <p:nvPr>
            <p:ph idx="1"/>
          </p:nvPr>
        </p:nvSpPr>
        <p:spPr>
          <a:xfrm>
            <a:off x="457200" y="1447585"/>
            <a:ext cx="8337963" cy="3347989"/>
          </a:xfrm>
        </p:spPr>
        <p:txBody>
          <a:bodyPr>
            <a:noAutofit/>
          </a:bodyPr>
          <a:lstStyle/>
          <a:p>
            <a:r>
              <a:rPr lang="en-US" sz="2160" dirty="0"/>
              <a:t>U</a:t>
            </a:r>
            <a:r>
              <a:rPr lang="en-US" sz="2400" dirty="0"/>
              <a:t>pon institution of an AIA trial, Board will issue the same scheduling order in every </a:t>
            </a:r>
            <a:r>
              <a:rPr lang="en-US" sz="2400" dirty="0" smtClean="0"/>
              <a:t>case.</a:t>
            </a:r>
            <a:endParaRPr lang="en-US" sz="2400" dirty="0"/>
          </a:p>
          <a:p>
            <a:pPr lvl="1"/>
            <a:r>
              <a:rPr lang="en-US" sz="2100" dirty="0"/>
              <a:t>Due dates are similar to </a:t>
            </a:r>
            <a:r>
              <a:rPr lang="en-US" sz="2100" dirty="0" smtClean="0"/>
              <a:t>prior practice.</a:t>
            </a:r>
            <a:endParaRPr lang="en-US" sz="2100" dirty="0"/>
          </a:p>
          <a:p>
            <a:pPr lvl="1"/>
            <a:r>
              <a:rPr lang="en-US" sz="2100" dirty="0"/>
              <a:t>Due dates are calculated in </a:t>
            </a:r>
            <a:r>
              <a:rPr lang="en-US" sz="2100" dirty="0" smtClean="0"/>
              <a:t>weeks.</a:t>
            </a:r>
            <a:endParaRPr lang="en-US" sz="2100" dirty="0"/>
          </a:p>
          <a:p>
            <a:r>
              <a:rPr lang="en-US" sz="2400" dirty="0"/>
              <a:t>If PO chooses to file a revised MTA after receiving petitioner’s opposition and Board’s PG (if requested), Board will issue a revised scheduling order soon </a:t>
            </a:r>
            <a:r>
              <a:rPr lang="en-US" sz="2400" dirty="0" smtClean="0"/>
              <a:t>thereafter.</a:t>
            </a:r>
            <a:endParaRPr lang="en-US" sz="2400" dirty="0"/>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78539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MTA Pilot Program Procedure"/>
          <p:cNvPicPr/>
          <p:nvPr/>
        </p:nvPicPr>
        <p:blipFill>
          <a:blip r:embed="rId3">
            <a:extLst>
              <a:ext uri="{28A0092B-C50C-407E-A947-70E740481C1C}">
                <a14:useLocalDpi xmlns:a14="http://schemas.microsoft.com/office/drawing/2010/main" val="0"/>
              </a:ext>
            </a:extLst>
          </a:blip>
          <a:srcRect/>
          <a:stretch>
            <a:fillRect/>
          </a:stretch>
        </p:blipFill>
        <p:spPr bwMode="auto">
          <a:xfrm>
            <a:off x="1778788" y="1499136"/>
            <a:ext cx="5586425" cy="3589464"/>
          </a:xfrm>
          <a:prstGeom prst="rect">
            <a:avLst/>
          </a:prstGeom>
          <a:noFill/>
          <a:ln>
            <a:noFill/>
          </a:ln>
        </p:spPr>
      </p:pic>
      <p:sp>
        <p:nvSpPr>
          <p:cNvPr id="2" name="Title 1"/>
          <p:cNvSpPr>
            <a:spLocks noGrp="1"/>
          </p:cNvSpPr>
          <p:nvPr>
            <p:ph type="title"/>
          </p:nvPr>
        </p:nvSpPr>
        <p:spPr/>
        <p:txBody>
          <a:bodyPr>
            <a:normAutofit fontScale="90000"/>
          </a:bodyPr>
          <a:lstStyle/>
          <a:p>
            <a:r>
              <a:rPr lang="en-US" dirty="0" smtClean="0"/>
              <a:t>Schedule entered at institution </a:t>
            </a:r>
            <a:r>
              <a:rPr lang="en-US" sz="3000" dirty="0"/>
              <a:t>(Appendix 1A)</a:t>
            </a:r>
            <a:endParaRPr lang="en-US" dirty="0"/>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97816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MTA Pilot Program Procedure"/>
          <p:cNvPicPr/>
          <p:nvPr/>
        </p:nvPicPr>
        <p:blipFill>
          <a:blip r:embed="rId3">
            <a:extLst>
              <a:ext uri="{28A0092B-C50C-407E-A947-70E740481C1C}">
                <a14:useLocalDpi xmlns:a14="http://schemas.microsoft.com/office/drawing/2010/main" val="0"/>
              </a:ext>
            </a:extLst>
          </a:blip>
          <a:srcRect/>
          <a:stretch>
            <a:fillRect/>
          </a:stretch>
        </p:blipFill>
        <p:spPr bwMode="auto">
          <a:xfrm>
            <a:off x="1577375" y="1489828"/>
            <a:ext cx="5784716" cy="3513601"/>
          </a:xfrm>
          <a:prstGeom prst="rect">
            <a:avLst/>
          </a:prstGeom>
          <a:noFill/>
          <a:ln>
            <a:noFill/>
          </a:ln>
        </p:spPr>
      </p:pic>
      <p:sp>
        <p:nvSpPr>
          <p:cNvPr id="2" name="Title 1"/>
          <p:cNvSpPr>
            <a:spLocks noGrp="1"/>
          </p:cNvSpPr>
          <p:nvPr>
            <p:ph type="title"/>
          </p:nvPr>
        </p:nvSpPr>
        <p:spPr/>
        <p:txBody>
          <a:bodyPr>
            <a:normAutofit fontScale="90000"/>
          </a:bodyPr>
          <a:lstStyle/>
          <a:p>
            <a:r>
              <a:rPr lang="en-US" dirty="0" smtClean="0"/>
              <a:t>Revised schedule if revised MTA </a:t>
            </a:r>
            <a:r>
              <a:rPr lang="en-US" sz="3000" dirty="0"/>
              <a:t>(Appendix 1B)</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10250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r>
              <a:rPr lang="en-US" sz="3600" dirty="0"/>
              <a:t>Highlights of MTA pilot program</a:t>
            </a:r>
          </a:p>
        </p:txBody>
      </p:sp>
      <p:sp>
        <p:nvSpPr>
          <p:cNvPr id="2" name="Content Placeholder 1"/>
          <p:cNvSpPr>
            <a:spLocks noGrp="1"/>
          </p:cNvSpPr>
          <p:nvPr>
            <p:ph idx="1"/>
          </p:nvPr>
        </p:nvSpPr>
        <p:spPr>
          <a:xfrm>
            <a:off x="504908" y="1376124"/>
            <a:ext cx="8229600" cy="3863863"/>
          </a:xfrm>
        </p:spPr>
        <p:txBody>
          <a:bodyPr>
            <a:normAutofit lnSpcReduction="10000"/>
          </a:bodyPr>
          <a:lstStyle/>
          <a:p>
            <a:pPr>
              <a:lnSpc>
                <a:spcPct val="120000"/>
              </a:lnSpc>
              <a:spcBef>
                <a:spcPts val="900"/>
              </a:spcBef>
            </a:pPr>
            <a:r>
              <a:rPr lang="en-US" sz="2400" dirty="0"/>
              <a:t>MTA and revised MTA are contingent unless PO indicates otherwise, e.g., by canceling original </a:t>
            </a:r>
            <a:r>
              <a:rPr lang="en-US" sz="2400" dirty="0" smtClean="0"/>
              <a:t>claims.</a:t>
            </a:r>
            <a:endParaRPr lang="en-US" sz="2400" dirty="0"/>
          </a:p>
          <a:p>
            <a:pPr>
              <a:lnSpc>
                <a:spcPct val="120000"/>
              </a:lnSpc>
              <a:spcBef>
                <a:spcPts val="900"/>
              </a:spcBef>
            </a:pPr>
            <a:r>
              <a:rPr lang="en-US" sz="2400" dirty="0"/>
              <a:t>If PO does not request PG in initial MTA, no </a:t>
            </a:r>
            <a:r>
              <a:rPr lang="en-US" sz="2400" dirty="0" smtClean="0"/>
              <a:t>PG.</a:t>
            </a:r>
            <a:endParaRPr lang="en-US" sz="2400" dirty="0"/>
          </a:p>
          <a:p>
            <a:pPr>
              <a:lnSpc>
                <a:spcPct val="120000"/>
              </a:lnSpc>
              <a:spcBef>
                <a:spcPts val="900"/>
              </a:spcBef>
            </a:pPr>
            <a:r>
              <a:rPr lang="en-US" sz="2400" dirty="0"/>
              <a:t>Changes if/after PO files a revised MTA:</a:t>
            </a:r>
          </a:p>
          <a:p>
            <a:pPr lvl="1">
              <a:lnSpc>
                <a:spcPct val="120000"/>
              </a:lnSpc>
              <a:spcBef>
                <a:spcPts val="900"/>
              </a:spcBef>
            </a:pPr>
            <a:r>
              <a:rPr lang="en-US" sz="2025" dirty="0"/>
              <a:t>One additional paper for each </a:t>
            </a:r>
            <a:r>
              <a:rPr lang="en-US" sz="2025" dirty="0" smtClean="0"/>
              <a:t>party.  </a:t>
            </a:r>
            <a:endParaRPr lang="en-US" sz="2025" dirty="0"/>
          </a:p>
          <a:p>
            <a:pPr lvl="1">
              <a:lnSpc>
                <a:spcPct val="120000"/>
              </a:lnSpc>
              <a:spcBef>
                <a:spcPts val="900"/>
              </a:spcBef>
            </a:pPr>
            <a:r>
              <a:rPr lang="en-US" sz="2025" dirty="0"/>
              <a:t>New briefing and oral hearing schedule to </a:t>
            </a:r>
            <a:r>
              <a:rPr lang="en-US" sz="2025" dirty="0" smtClean="0"/>
              <a:t>accommodate.</a:t>
            </a:r>
            <a:endParaRPr lang="en-US" sz="2025" dirty="0"/>
          </a:p>
          <a:p>
            <a:pPr>
              <a:lnSpc>
                <a:spcPct val="120000"/>
              </a:lnSpc>
              <a:spcBef>
                <a:spcPts val="900"/>
              </a:spcBef>
            </a:pPr>
            <a:r>
              <a:rPr lang="en-US" sz="2385" dirty="0"/>
              <a:t>Final written decision addresses only substitute claims at issue in latest filed </a:t>
            </a:r>
            <a:r>
              <a:rPr lang="en-US" sz="2385" dirty="0" smtClean="0"/>
              <a:t>MTA.</a:t>
            </a:r>
            <a:endParaRPr lang="en-US" sz="2400" i="1" dirty="0"/>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7760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smtClean="0"/>
              <a:t>Pilot program implementation</a:t>
            </a:r>
            <a:endParaRPr lang="en-US" dirty="0"/>
          </a:p>
        </p:txBody>
      </p:sp>
      <p:sp>
        <p:nvSpPr>
          <p:cNvPr id="2" name="Content Placeholder 1"/>
          <p:cNvSpPr>
            <a:spLocks noGrp="1"/>
          </p:cNvSpPr>
          <p:nvPr>
            <p:ph idx="1"/>
          </p:nvPr>
        </p:nvSpPr>
        <p:spPr/>
        <p:txBody>
          <a:bodyPr>
            <a:normAutofit fontScale="77500" lnSpcReduction="20000"/>
          </a:bodyPr>
          <a:lstStyle/>
          <a:p>
            <a:pPr>
              <a:lnSpc>
                <a:spcPct val="120000"/>
              </a:lnSpc>
            </a:pPr>
            <a:r>
              <a:rPr lang="en-US" sz="3075" dirty="0"/>
              <a:t>Effective date is publication date of notice </a:t>
            </a:r>
            <a:br>
              <a:rPr lang="en-US" sz="3075" dirty="0"/>
            </a:br>
            <a:r>
              <a:rPr lang="en-US" sz="3075" dirty="0"/>
              <a:t>(March 15, 2019</a:t>
            </a:r>
            <a:r>
              <a:rPr lang="en-US" sz="3075" dirty="0" smtClean="0"/>
              <a:t>).</a:t>
            </a:r>
            <a:endParaRPr lang="en-US" sz="3075" dirty="0"/>
          </a:p>
          <a:p>
            <a:pPr>
              <a:lnSpc>
                <a:spcPct val="120000"/>
              </a:lnSpc>
            </a:pPr>
            <a:r>
              <a:rPr lang="en-US" sz="3075" dirty="0"/>
              <a:t>Applies to all AIA trials instituted on or after that </a:t>
            </a:r>
            <a:r>
              <a:rPr lang="en-US" sz="3075" dirty="0" smtClean="0"/>
              <a:t>date.</a:t>
            </a:r>
            <a:endParaRPr lang="en-US" sz="3075" dirty="0"/>
          </a:p>
          <a:p>
            <a:pPr>
              <a:lnSpc>
                <a:spcPct val="120000"/>
              </a:lnSpc>
            </a:pPr>
            <a:r>
              <a:rPr lang="en-US" sz="3075" dirty="0"/>
              <a:t>USPTO anticipates it will reassess pilot program approximately </a:t>
            </a:r>
            <a:r>
              <a:rPr lang="en-US" sz="3075" dirty="0" smtClean="0"/>
              <a:t>one </a:t>
            </a:r>
            <a:r>
              <a:rPr lang="en-US" sz="3075" dirty="0"/>
              <a:t>year from effective </a:t>
            </a:r>
            <a:r>
              <a:rPr lang="en-US" sz="3075" dirty="0" smtClean="0"/>
              <a:t>date.</a:t>
            </a:r>
            <a:endParaRPr lang="en-US" sz="3075" dirty="0"/>
          </a:p>
          <a:p>
            <a:pPr lvl="1">
              <a:lnSpc>
                <a:spcPct val="120000"/>
              </a:lnSpc>
            </a:pPr>
            <a:r>
              <a:rPr lang="en-US" sz="2700" dirty="0"/>
              <a:t>Potentially may terminate program at any time or continue program (with or without modifications) depending on stakeholder feedback and effectiveness of </a:t>
            </a:r>
            <a:r>
              <a:rPr lang="en-US" sz="2700" dirty="0" smtClean="0"/>
              <a:t>program.</a:t>
            </a:r>
            <a:endParaRPr lang="en-US" sz="2700" dirty="0"/>
          </a:p>
          <a:p>
            <a:pPr lvl="1">
              <a:lnSpc>
                <a:spcPct val="120000"/>
              </a:lnSpc>
            </a:pPr>
            <a:endParaRPr lang="en-US" dirty="0"/>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52273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4888688" y="1928305"/>
            <a:ext cx="705662" cy="17842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88688" y="4072128"/>
            <a:ext cx="705662" cy="3402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75185" y="1168412"/>
            <a:ext cx="4113503" cy="4390534"/>
          </a:xfrm>
          <a:prstGeom prst="rect">
            <a:avLst/>
          </a:prstGeom>
        </p:spPr>
      </p:pic>
      <p:sp>
        <p:nvSpPr>
          <p:cNvPr id="7" name="Title 6"/>
          <p:cNvSpPr>
            <a:spLocks noGrp="1"/>
          </p:cNvSpPr>
          <p:nvPr>
            <p:ph type="title"/>
          </p:nvPr>
        </p:nvSpPr>
        <p:spPr>
          <a:xfrm>
            <a:off x="457200" y="336972"/>
            <a:ext cx="8229600" cy="864147"/>
          </a:xfrm>
        </p:spPr>
        <p:txBody>
          <a:bodyPr>
            <a:normAutofit/>
          </a:bodyPr>
          <a:lstStyle/>
          <a:p>
            <a:r>
              <a:rPr lang="en-US" sz="3100" dirty="0" smtClean="0"/>
              <a:t>MTA pilot </a:t>
            </a:r>
            <a:r>
              <a:rPr lang="en-US" sz="3100" dirty="0"/>
              <a:t>p</a:t>
            </a:r>
            <a:r>
              <a:rPr lang="en-US" sz="3100" dirty="0" smtClean="0"/>
              <a:t>rogram</a:t>
            </a:r>
            <a:r>
              <a:rPr lang="en-US" dirty="0" smtClean="0"/>
              <a:t/>
            </a:r>
            <a:br>
              <a:rPr lang="en-US" dirty="0" smtClean="0"/>
            </a:br>
            <a:r>
              <a:rPr lang="en-US" sz="1100" dirty="0" smtClean="0">
                <a:hlinkClick r:id="rId4"/>
              </a:rPr>
              <a:t>www.uspto.gov/patents-application-process/patent-trial-and-appeal-board/new-pilot-program-concerning-motions</a:t>
            </a:r>
            <a:endParaRPr lang="en-US" sz="1100" dirty="0"/>
          </a:p>
        </p:txBody>
      </p:sp>
      <p:sp>
        <p:nvSpPr>
          <p:cNvPr id="3" name="Rectangle 2"/>
          <p:cNvSpPr/>
          <p:nvPr/>
        </p:nvSpPr>
        <p:spPr>
          <a:xfrm>
            <a:off x="3888776" y="3697407"/>
            <a:ext cx="993562" cy="374721"/>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2" name="Picture 1"/>
          <p:cNvPicPr>
            <a:picLocks noChangeAspect="1"/>
          </p:cNvPicPr>
          <p:nvPr/>
        </p:nvPicPr>
        <p:blipFill>
          <a:blip r:embed="rId5"/>
          <a:stretch>
            <a:fillRect/>
          </a:stretch>
        </p:blipFill>
        <p:spPr>
          <a:xfrm>
            <a:off x="5600700" y="1928305"/>
            <a:ext cx="3147060" cy="2484056"/>
          </a:xfrm>
          <a:prstGeom prst="rect">
            <a:avLst/>
          </a:prstGeom>
          <a:ln w="19050">
            <a:solidFill>
              <a:srgbClr val="FF0000"/>
            </a:solidFill>
          </a:ln>
        </p:spPr>
      </p:pic>
    </p:spTree>
    <p:extLst>
      <p:ext uri="{BB962C8B-B14F-4D97-AF65-F5344CB8AC3E}">
        <p14:creationId xmlns:p14="http://schemas.microsoft.com/office/powerpoint/2010/main" val="32563489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672417"/>
            <a:ext cx="7772400" cy="1356783"/>
          </a:xfrm>
        </p:spPr>
        <p:txBody>
          <a:bodyPr>
            <a:noAutofit/>
          </a:bodyPr>
          <a:lstStyle/>
          <a:p>
            <a:r>
              <a:rPr lang="en-US" sz="2800" dirty="0"/>
              <a:t>N</a:t>
            </a:r>
            <a:r>
              <a:rPr lang="en-US" sz="2800" dirty="0" smtClean="0"/>
              <a:t>otice </a:t>
            </a:r>
            <a:r>
              <a:rPr lang="en-US" sz="2800" dirty="0"/>
              <a:t>regarding </a:t>
            </a:r>
            <a:r>
              <a:rPr lang="en-US" sz="2800" dirty="0" smtClean="0"/>
              <a:t>options for amendments through reissue or </a:t>
            </a:r>
            <a:r>
              <a:rPr lang="en-US" sz="2800" dirty="0"/>
              <a:t>reexamination during pending AIA proceeding </a:t>
            </a:r>
          </a:p>
        </p:txBody>
      </p:sp>
    </p:spTree>
    <p:extLst>
      <p:ext uri="{BB962C8B-B14F-4D97-AF65-F5344CB8AC3E}">
        <p14:creationId xmlns:p14="http://schemas.microsoft.com/office/powerpoint/2010/main" val="395423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Notice regarding options for reissue or reexamination during pending AIA proceeding</a:t>
            </a:r>
            <a:endParaRPr lang="en-US" sz="2800" dirty="0"/>
          </a:p>
        </p:txBody>
      </p:sp>
      <p:sp>
        <p:nvSpPr>
          <p:cNvPr id="6" name="Content Placeholder 5"/>
          <p:cNvSpPr>
            <a:spLocks noGrp="1"/>
          </p:cNvSpPr>
          <p:nvPr>
            <p:ph idx="1"/>
          </p:nvPr>
        </p:nvSpPr>
        <p:spPr/>
        <p:txBody>
          <a:bodyPr>
            <a:normAutofit fontScale="70000" lnSpcReduction="20000"/>
          </a:bodyPr>
          <a:lstStyle/>
          <a:p>
            <a:pPr>
              <a:lnSpc>
                <a:spcPct val="120000"/>
              </a:lnSpc>
              <a:spcBef>
                <a:spcPts val="1000"/>
              </a:spcBef>
            </a:pPr>
            <a:r>
              <a:rPr lang="en-US" sz="2900" dirty="0" smtClean="0"/>
              <a:t>Published in Federal Register at 84 Fed. Reg. 16654 (April 22, 2019).</a:t>
            </a:r>
          </a:p>
          <a:p>
            <a:pPr>
              <a:lnSpc>
                <a:spcPct val="120000"/>
              </a:lnSpc>
              <a:spcBef>
                <a:spcPts val="1000"/>
              </a:spcBef>
            </a:pPr>
            <a:r>
              <a:rPr lang="en-US" sz="2900" dirty="0" smtClean="0"/>
              <a:t>Notice provides:</a:t>
            </a:r>
          </a:p>
          <a:p>
            <a:pPr lvl="1">
              <a:lnSpc>
                <a:spcPct val="120000"/>
              </a:lnSpc>
              <a:spcBef>
                <a:spcPts val="1000"/>
              </a:spcBef>
            </a:pPr>
            <a:r>
              <a:rPr lang="en-US" sz="2600" dirty="0" smtClean="0"/>
              <a:t>A summary of current practice regarding existing USPTO procedures that apply to reissue and reexamination, including after a petitioner files an AIA petition challenging claims of same patent, after Board institutes a trial, and after Board issues a final written decision (FWD).</a:t>
            </a:r>
          </a:p>
          <a:p>
            <a:pPr lvl="1">
              <a:lnSpc>
                <a:spcPct val="120000"/>
              </a:lnSpc>
              <a:spcBef>
                <a:spcPts val="1000"/>
              </a:spcBef>
            </a:pPr>
            <a:r>
              <a:rPr lang="en-US" sz="2600" dirty="0" smtClean="0"/>
              <a:t>Summary information about factors currently considered when determining: </a:t>
            </a:r>
          </a:p>
          <a:p>
            <a:pPr lvl="2">
              <a:lnSpc>
                <a:spcPct val="120000"/>
              </a:lnSpc>
              <a:spcBef>
                <a:spcPts val="1000"/>
              </a:spcBef>
            </a:pPr>
            <a:r>
              <a:rPr lang="en-US" sz="2300" dirty="0" smtClean="0"/>
              <a:t>Whether to stay or suspend a reissue proceeding, or stay a reexamination proceeding, that involves a patent at issue in an AIA proceeding; and </a:t>
            </a:r>
          </a:p>
          <a:p>
            <a:pPr lvl="2">
              <a:lnSpc>
                <a:spcPct val="120000"/>
              </a:lnSpc>
              <a:spcBef>
                <a:spcPts val="1000"/>
              </a:spcBef>
            </a:pPr>
            <a:r>
              <a:rPr lang="en-US" sz="2300" dirty="0" smtClean="0"/>
              <a:t>When and whether to lift such a stay or suspension.</a:t>
            </a:r>
          </a:p>
          <a:p>
            <a:endParaRPr lang="en-US" dirty="0"/>
          </a:p>
        </p:txBody>
      </p:sp>
      <p:sp>
        <p:nvSpPr>
          <p:cNvPr id="3" name="Slide Number Placeholder 2"/>
          <p:cNvSpPr>
            <a:spLocks noGrp="1"/>
          </p:cNvSpPr>
          <p:nvPr>
            <p:ph type="sldNum" sz="quarter" idx="10"/>
          </p:nvPr>
        </p:nvSpPr>
        <p:spPr/>
        <p:txBody>
          <a:bodyPr/>
          <a:lstStyle/>
          <a:p>
            <a:pPr lvl="0"/>
            <a:fld id="{574680B5-8ACD-4D42-AF42-4965A6BF41E0}" type="slidenum">
              <a:rPr lang="en-US" noProof="0" smtClean="0"/>
              <a:pPr lvl="0"/>
              <a:t>58</a:t>
            </a:fld>
            <a:endParaRPr lang="en-US" noProof="0" dirty="0"/>
          </a:p>
        </p:txBody>
      </p:sp>
      <p:sp>
        <p:nvSpPr>
          <p:cNvPr id="5" name="Slide Number Placeholder 4"/>
          <p:cNvSpPr txBox="1">
            <a:spLocks/>
          </p:cNvSpPr>
          <p:nvPr/>
        </p:nvSpPr>
        <p:spPr>
          <a:xfrm>
            <a:off x="7126534" y="5379995"/>
            <a:ext cx="1920875" cy="27463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42900" rtl="0" eaLnBrk="1" fontAlgn="auto" latinLnBrk="0" hangingPunct="1">
              <a:lnSpc>
                <a:spcPct val="100000"/>
              </a:lnSpc>
              <a:spcBef>
                <a:spcPts val="0"/>
              </a:spcBef>
              <a:spcAft>
                <a:spcPts val="0"/>
              </a:spcAft>
              <a:buClrTx/>
              <a:buSzTx/>
              <a:buFontTx/>
              <a:buNone/>
              <a:tabLst/>
              <a:defRPr/>
            </a:pPr>
            <a:endParaRPr kumimoji="0" lang="en-US" sz="1260" b="0" i="0" u="none" strike="noStrike" kern="1200" cap="none" spc="0" normalizeH="0" baseline="0" noProof="0" dirty="0">
              <a:ln>
                <a:noFill/>
              </a:ln>
              <a:solidFill>
                <a:prstClr val="black">
                  <a:lumMod val="50000"/>
                  <a:lumOff val="50000"/>
                </a:prstClr>
              </a:solidFill>
              <a:effectLst/>
              <a:uLnTx/>
              <a:uFillTx/>
              <a:latin typeface="Segoe UI"/>
              <a:ea typeface="+mn-ea"/>
              <a:cs typeface="+mn-cs"/>
            </a:endParaRPr>
          </a:p>
        </p:txBody>
      </p:sp>
    </p:spTree>
    <p:extLst>
      <p:ext uri="{BB962C8B-B14F-4D97-AF65-F5344CB8AC3E}">
        <p14:creationId xmlns:p14="http://schemas.microsoft.com/office/powerpoint/2010/main" val="2046044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4888688" y="2084085"/>
            <a:ext cx="705662" cy="11301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88688" y="3663696"/>
            <a:ext cx="705662" cy="7799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75185" y="1168412"/>
            <a:ext cx="4113503" cy="4390534"/>
          </a:xfrm>
          <a:prstGeom prst="rect">
            <a:avLst/>
          </a:prstGeom>
        </p:spPr>
      </p:pic>
      <p:sp>
        <p:nvSpPr>
          <p:cNvPr id="7" name="Title 6"/>
          <p:cNvSpPr>
            <a:spLocks noGrp="1"/>
          </p:cNvSpPr>
          <p:nvPr>
            <p:ph type="title"/>
          </p:nvPr>
        </p:nvSpPr>
        <p:spPr>
          <a:xfrm>
            <a:off x="457200" y="336972"/>
            <a:ext cx="8229600" cy="864147"/>
          </a:xfrm>
        </p:spPr>
        <p:txBody>
          <a:bodyPr>
            <a:normAutofit/>
          </a:bodyPr>
          <a:lstStyle/>
          <a:p>
            <a:r>
              <a:rPr lang="en-US" sz="3100" dirty="0"/>
              <a:t>Options for amendments on </a:t>
            </a:r>
            <a:r>
              <a:rPr lang="en-US" sz="3100" dirty="0" smtClean="0"/>
              <a:t>PTAB</a:t>
            </a:r>
            <a:r>
              <a:rPr lang="en-US" dirty="0" smtClean="0"/>
              <a:t/>
            </a:r>
            <a:br>
              <a:rPr lang="en-US" dirty="0" smtClean="0"/>
            </a:br>
            <a:r>
              <a:rPr lang="en-US" sz="1100" dirty="0" smtClean="0">
                <a:hlinkClick r:id="rId4"/>
              </a:rPr>
              <a:t>www.uspto.gov/patents-application-process/patent-trial-and-appeal-board/notice-regarding-options-amendments</a:t>
            </a:r>
            <a:endParaRPr lang="en-US" sz="1100" dirty="0"/>
          </a:p>
        </p:txBody>
      </p:sp>
      <p:sp>
        <p:nvSpPr>
          <p:cNvPr id="3" name="Rectangle 2"/>
          <p:cNvSpPr/>
          <p:nvPr/>
        </p:nvSpPr>
        <p:spPr>
          <a:xfrm>
            <a:off x="3895126" y="3214191"/>
            <a:ext cx="993562" cy="44950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8" name="Picture 7"/>
          <p:cNvPicPr>
            <a:picLocks noChangeAspect="1"/>
          </p:cNvPicPr>
          <p:nvPr/>
        </p:nvPicPr>
        <p:blipFill>
          <a:blip r:embed="rId5"/>
          <a:stretch>
            <a:fillRect/>
          </a:stretch>
        </p:blipFill>
        <p:spPr>
          <a:xfrm>
            <a:off x="5594350" y="2084085"/>
            <a:ext cx="3153410" cy="2359545"/>
          </a:xfrm>
          <a:prstGeom prst="rect">
            <a:avLst/>
          </a:prstGeom>
          <a:ln w="19050">
            <a:solidFill>
              <a:srgbClr val="FF0000"/>
            </a:solidFill>
          </a:ln>
        </p:spPr>
      </p:pic>
    </p:spTree>
    <p:extLst>
      <p:ext uri="{BB962C8B-B14F-4D97-AF65-F5344CB8AC3E}">
        <p14:creationId xmlns:p14="http://schemas.microsoft.com/office/powerpoint/2010/main" val="339540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Slide 6 - Title"/>
          <p:cNvSpPr>
            <a:spLocks noGrp="1"/>
          </p:cNvSpPr>
          <p:nvPr>
            <p:ph type="title"/>
          </p:nvPr>
        </p:nvSpPr>
        <p:spPr/>
        <p:txBody>
          <a:bodyPr>
            <a:noAutofit/>
          </a:bodyPr>
          <a:lstStyle/>
          <a:p>
            <a:r>
              <a:rPr lang="en-US" sz="2400" dirty="0" smtClean="0"/>
              <a:t>Appeal outcomes in FY19</a:t>
            </a:r>
            <a:br>
              <a:rPr lang="en-US" sz="2400" dirty="0" smtClean="0"/>
            </a:br>
            <a:r>
              <a:rPr lang="en-US" sz="2400" dirty="0" smtClean="0"/>
              <a:t>(Oct. 1, 2018 – Sept. 30, 2019)</a:t>
            </a:r>
            <a:endParaRPr lang="en-US" sz="2400" dirty="0"/>
          </a:p>
        </p:txBody>
      </p:sp>
      <p:sp>
        <p:nvSpPr>
          <p:cNvPr id="5" name="Slide Number Placeholder 4"/>
          <p:cNvSpPr>
            <a:spLocks noGrp="1"/>
          </p:cNvSpPr>
          <p:nvPr>
            <p:ph type="sldNum" sz="quarter" idx="10"/>
          </p:nvPr>
        </p:nvSpPr>
        <p:spPr/>
        <p:txBody>
          <a:bodyPr/>
          <a:lstStyle/>
          <a:p>
            <a:pPr lvl="0"/>
            <a:fld id="{92DA454B-C859-4892-B9FA-68B588C9F547}" type="slidenum">
              <a:rPr lang="en-US" noProof="0" smtClean="0"/>
              <a:pPr lvl="0"/>
              <a:t>6</a:t>
            </a:fld>
            <a:endParaRPr lang="en-US" noProof="0" dirty="0"/>
          </a:p>
        </p:txBody>
      </p:sp>
      <p:graphicFrame>
        <p:nvGraphicFramePr>
          <p:cNvPr id="7" name="Chart 6" title="Appeal Outcomes in FY19"/>
          <p:cNvGraphicFramePr>
            <a:graphicFrameLocks/>
          </p:cNvGraphicFramePr>
          <p:nvPr>
            <p:extLst/>
          </p:nvPr>
        </p:nvGraphicFramePr>
        <p:xfrm>
          <a:off x="304800" y="1289912"/>
          <a:ext cx="8610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5573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Trial practice </a:t>
            </a:r>
            <a:r>
              <a:rPr lang="en-US" dirty="0"/>
              <a:t>g</a:t>
            </a:r>
            <a:r>
              <a:rPr lang="en-US" dirty="0" smtClean="0"/>
              <a:t>uide</a:t>
            </a:r>
            <a:endParaRPr lang="en-US" dirty="0"/>
          </a:p>
        </p:txBody>
      </p:sp>
      <p:sp>
        <p:nvSpPr>
          <p:cNvPr id="6" name="Text Placeholder 5"/>
          <p:cNvSpPr>
            <a:spLocks noGrp="1"/>
          </p:cNvSpPr>
          <p:nvPr>
            <p:ph type="body" idx="1"/>
          </p:nvPr>
        </p:nvSpPr>
        <p:spPr/>
        <p:txBody>
          <a:bodyPr/>
          <a:lstStyle/>
          <a:p>
            <a:r>
              <a:rPr lang="en-US" dirty="0" smtClean="0"/>
              <a:t>July 2019 update</a:t>
            </a:r>
            <a:endParaRPr lang="en-US" dirty="0"/>
          </a:p>
        </p:txBody>
      </p:sp>
    </p:spTree>
    <p:extLst>
      <p:ext uri="{BB962C8B-B14F-4D97-AF65-F5344CB8AC3E}">
        <p14:creationId xmlns:p14="http://schemas.microsoft.com/office/powerpoint/2010/main" val="40657390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Trial practice guide, July 2019 update</a:t>
            </a:r>
            <a:endParaRPr lang="en-US" dirty="0"/>
          </a:p>
        </p:txBody>
      </p:sp>
      <p:sp>
        <p:nvSpPr>
          <p:cNvPr id="5" name="Content Placeholder 4"/>
          <p:cNvSpPr>
            <a:spLocks noGrp="1"/>
          </p:cNvSpPr>
          <p:nvPr>
            <p:ph idx="1"/>
          </p:nvPr>
        </p:nvSpPr>
        <p:spPr/>
        <p:txBody>
          <a:bodyPr>
            <a:normAutofit fontScale="55000" lnSpcReduction="20000"/>
          </a:bodyPr>
          <a:lstStyle/>
          <a:p>
            <a:r>
              <a:rPr lang="en-US" b="1" dirty="0" smtClean="0"/>
              <a:t>Guidance in </a:t>
            </a:r>
            <a:r>
              <a:rPr lang="en-US" b="1" dirty="0"/>
              <a:t>the </a:t>
            </a:r>
            <a:r>
              <a:rPr lang="en-US" b="1" dirty="0" smtClean="0"/>
              <a:t>July 2019 update includes:</a:t>
            </a:r>
          </a:p>
          <a:p>
            <a:pPr lvl="1"/>
            <a:r>
              <a:rPr lang="en-US" dirty="0" smtClean="0"/>
              <a:t>Factors </a:t>
            </a:r>
            <a:r>
              <a:rPr lang="en-US" dirty="0"/>
              <a:t>that may be considered by the Board in determining when additional discovery will be </a:t>
            </a:r>
            <a:r>
              <a:rPr lang="en-US" dirty="0" smtClean="0"/>
              <a:t>granted.</a:t>
            </a:r>
            <a:endParaRPr lang="en-US" dirty="0"/>
          </a:p>
          <a:p>
            <a:pPr lvl="1"/>
            <a:r>
              <a:rPr lang="en-US" dirty="0"/>
              <a:t>The revised claim construction standard to be used in IPR, PGR, and CBM </a:t>
            </a:r>
            <a:r>
              <a:rPr lang="en-US" dirty="0" smtClean="0"/>
              <a:t>proceedings.</a:t>
            </a:r>
            <a:endParaRPr lang="en-US" dirty="0"/>
          </a:p>
          <a:p>
            <a:pPr lvl="1"/>
            <a:r>
              <a:rPr lang="en-US" dirty="0"/>
              <a:t>The submission of testimonial evidence with a patent owner preliminary </a:t>
            </a:r>
            <a:r>
              <a:rPr lang="en-US" dirty="0" smtClean="0"/>
              <a:t>response.</a:t>
            </a:r>
            <a:endParaRPr lang="en-US" dirty="0"/>
          </a:p>
          <a:p>
            <a:pPr lvl="1"/>
            <a:r>
              <a:rPr lang="en-US" dirty="0"/>
              <a:t>Information to be provided by the parties if there are multiple petitions filed at or about the same time challenging the same </a:t>
            </a:r>
            <a:r>
              <a:rPr lang="en-US" dirty="0" smtClean="0"/>
              <a:t>patent.</a:t>
            </a:r>
            <a:endParaRPr lang="en-US" dirty="0"/>
          </a:p>
          <a:p>
            <a:pPr lvl="1"/>
            <a:r>
              <a:rPr lang="en-US" dirty="0"/>
              <a:t>Motion to amend </a:t>
            </a:r>
            <a:r>
              <a:rPr lang="en-US" dirty="0" smtClean="0"/>
              <a:t>practice.</a:t>
            </a:r>
            <a:endParaRPr lang="en-US" dirty="0"/>
          </a:p>
          <a:p>
            <a:pPr lvl="1"/>
            <a:r>
              <a:rPr lang="en-US" dirty="0"/>
              <a:t>Factors that may be considered by the Board in determining whether to grant a motion for </a:t>
            </a:r>
            <a:r>
              <a:rPr lang="en-US" dirty="0" smtClean="0"/>
              <a:t>joinder.</a:t>
            </a:r>
            <a:endParaRPr lang="en-US" dirty="0"/>
          </a:p>
          <a:p>
            <a:pPr lvl="1"/>
            <a:r>
              <a:rPr lang="en-US" dirty="0"/>
              <a:t>Procedures to be followed when a case is </a:t>
            </a:r>
            <a:r>
              <a:rPr lang="en-US" dirty="0" smtClean="0"/>
              <a:t>remanded.</a:t>
            </a:r>
            <a:endParaRPr lang="en-US" dirty="0"/>
          </a:p>
          <a:p>
            <a:pPr lvl="1"/>
            <a:r>
              <a:rPr lang="en-US" dirty="0"/>
              <a:t>Procedures for parties to request modifications to the default protective </a:t>
            </a:r>
            <a:r>
              <a:rPr lang="en-US" dirty="0" smtClean="0"/>
              <a:t>order.</a:t>
            </a:r>
            <a:endParaRPr lang="en-US" dirty="0"/>
          </a:p>
        </p:txBody>
      </p:sp>
      <p:sp>
        <p:nvSpPr>
          <p:cNvPr id="6" name="Slide Number Placeholder 5"/>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413608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4967936" y="1908446"/>
            <a:ext cx="682118" cy="97496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67936" y="3177682"/>
            <a:ext cx="682118" cy="11078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rotWithShape="1">
          <a:blip r:embed="rId3"/>
          <a:srcRect l="25124" t="26162" r="910" b="13656"/>
          <a:stretch/>
        </p:blipFill>
        <p:spPr>
          <a:xfrm>
            <a:off x="5650054" y="1920241"/>
            <a:ext cx="3048000" cy="2353056"/>
          </a:xfrm>
          <a:prstGeom prst="rect">
            <a:avLst/>
          </a:prstGeom>
          <a:ln w="19050">
            <a:solidFill>
              <a:srgbClr val="FF0000"/>
            </a:solidFill>
          </a:ln>
        </p:spPr>
      </p:pic>
      <p:pic>
        <p:nvPicPr>
          <p:cNvPr id="10" name="Picture 9"/>
          <p:cNvPicPr>
            <a:picLocks noChangeAspect="1"/>
          </p:cNvPicPr>
          <p:nvPr/>
        </p:nvPicPr>
        <p:blipFill>
          <a:blip r:embed="rId4"/>
          <a:stretch>
            <a:fillRect/>
          </a:stretch>
        </p:blipFill>
        <p:spPr>
          <a:xfrm>
            <a:off x="854433" y="1168412"/>
            <a:ext cx="4113503" cy="4390534"/>
          </a:xfrm>
          <a:prstGeom prst="rect">
            <a:avLst/>
          </a:prstGeom>
        </p:spPr>
      </p:pic>
      <p:sp>
        <p:nvSpPr>
          <p:cNvPr id="7" name="Title 6"/>
          <p:cNvSpPr>
            <a:spLocks noGrp="1"/>
          </p:cNvSpPr>
          <p:nvPr>
            <p:ph type="title"/>
          </p:nvPr>
        </p:nvSpPr>
        <p:spPr>
          <a:xfrm>
            <a:off x="457200" y="336972"/>
            <a:ext cx="8229600" cy="864147"/>
          </a:xfrm>
        </p:spPr>
        <p:txBody>
          <a:bodyPr>
            <a:normAutofit fontScale="90000"/>
          </a:bodyPr>
          <a:lstStyle/>
          <a:p>
            <a:r>
              <a:rPr lang="en-US" sz="3100" dirty="0"/>
              <a:t>Trial </a:t>
            </a:r>
            <a:r>
              <a:rPr lang="en-US" sz="3100" dirty="0" smtClean="0"/>
              <a:t>practice </a:t>
            </a:r>
            <a:r>
              <a:rPr lang="en-US" sz="3100" dirty="0"/>
              <a:t>g</a:t>
            </a:r>
            <a:r>
              <a:rPr lang="en-US" sz="3100" dirty="0" smtClean="0"/>
              <a:t>uide </a:t>
            </a:r>
            <a:r>
              <a:rPr lang="en-US" sz="3100" dirty="0"/>
              <a:t>update on PTAB webpage</a:t>
            </a:r>
            <a:r>
              <a:rPr lang="en-US" sz="3600" dirty="0"/>
              <a:t/>
            </a:r>
            <a:br>
              <a:rPr lang="en-US" sz="3600" dirty="0"/>
            </a:br>
            <a:r>
              <a:rPr lang="en-US" sz="1200" dirty="0" smtClean="0">
                <a:hlinkClick r:id="rId5"/>
              </a:rPr>
              <a:t>www.uspto.gov/patents-application-process/patent-trial-and-appeal-board/trial-practice-guide-july-2019-update</a:t>
            </a:r>
            <a:endParaRPr lang="en-US" sz="1200" dirty="0"/>
          </a:p>
        </p:txBody>
      </p:sp>
      <p:sp>
        <p:nvSpPr>
          <p:cNvPr id="3" name="Rectangle 2"/>
          <p:cNvSpPr/>
          <p:nvPr/>
        </p:nvSpPr>
        <p:spPr>
          <a:xfrm>
            <a:off x="3974374" y="2883407"/>
            <a:ext cx="993562" cy="29427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dirty="0">
              <a:ln>
                <a:noFill/>
              </a:ln>
              <a:solidFill>
                <a:prstClr val="white"/>
              </a:solidFill>
              <a:effectLst/>
              <a:uLnTx/>
              <a:uFillTx/>
              <a:latin typeface="Segoe UI"/>
              <a:ea typeface="+mn-ea"/>
              <a:cs typeface="+mn-cs"/>
            </a:endParaRPr>
          </a:p>
        </p:txBody>
      </p:sp>
      <p:sp>
        <p:nvSpPr>
          <p:cNvPr id="14" name="Rectangle 13"/>
          <p:cNvSpPr/>
          <p:nvPr/>
        </p:nvSpPr>
        <p:spPr>
          <a:xfrm>
            <a:off x="5747118" y="3742944"/>
            <a:ext cx="1171842" cy="101601"/>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539431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Notice of </a:t>
            </a:r>
            <a:r>
              <a:rPr lang="en-US" dirty="0" smtClean="0"/>
              <a:t>Proposed Rulemaking</a:t>
            </a:r>
            <a:endParaRPr lang="en-US" dirty="0"/>
          </a:p>
        </p:txBody>
      </p:sp>
      <p:sp>
        <p:nvSpPr>
          <p:cNvPr id="6" name="Text Placeholder 5"/>
          <p:cNvSpPr>
            <a:spLocks noGrp="1"/>
          </p:cNvSpPr>
          <p:nvPr>
            <p:ph type="body" idx="1"/>
          </p:nvPr>
        </p:nvSpPr>
        <p:spPr/>
        <p:txBody>
          <a:bodyPr/>
          <a:lstStyle/>
          <a:p>
            <a:r>
              <a:rPr lang="en-US" dirty="0" smtClean="0"/>
              <a:t>Burdens </a:t>
            </a:r>
            <a:r>
              <a:rPr lang="en-US" dirty="0"/>
              <a:t>for motion to amend</a:t>
            </a:r>
          </a:p>
        </p:txBody>
      </p:sp>
    </p:spTree>
    <p:extLst>
      <p:ext uri="{BB962C8B-B14F-4D97-AF65-F5344CB8AC3E}">
        <p14:creationId xmlns:p14="http://schemas.microsoft.com/office/powerpoint/2010/main" val="17247639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a:t>Notice of Proposed Rulemaking on allocation of burdens for motion to amend</a:t>
            </a:r>
          </a:p>
        </p:txBody>
      </p:sp>
      <p:sp>
        <p:nvSpPr>
          <p:cNvPr id="9" name="Content Placeholder 8"/>
          <p:cNvSpPr>
            <a:spLocks noGrp="1"/>
          </p:cNvSpPr>
          <p:nvPr>
            <p:ph idx="1"/>
          </p:nvPr>
        </p:nvSpPr>
        <p:spPr/>
        <p:txBody>
          <a:bodyPr>
            <a:normAutofit fontScale="55000" lnSpcReduction="20000"/>
          </a:bodyPr>
          <a:lstStyle/>
          <a:p>
            <a:pPr>
              <a:lnSpc>
                <a:spcPct val="120000"/>
              </a:lnSpc>
            </a:pPr>
            <a:r>
              <a:rPr lang="en-US" dirty="0" smtClean="0"/>
              <a:t>Published October 22, 2019</a:t>
            </a:r>
          </a:p>
          <a:p>
            <a:pPr>
              <a:lnSpc>
                <a:spcPct val="120000"/>
              </a:lnSpc>
            </a:pPr>
            <a:r>
              <a:rPr lang="en-US" dirty="0" smtClean="0"/>
              <a:t>Proposes </a:t>
            </a:r>
          </a:p>
          <a:p>
            <a:pPr lvl="1">
              <a:lnSpc>
                <a:spcPct val="120000"/>
              </a:lnSpc>
            </a:pPr>
            <a:r>
              <a:rPr lang="en-US" dirty="0" smtClean="0"/>
              <a:t>petitioner </a:t>
            </a:r>
            <a:r>
              <a:rPr lang="en-US" dirty="0"/>
              <a:t>bears the burden to show the unpatentability of substitute claims proposed in a motion to amend; </a:t>
            </a:r>
            <a:endParaRPr lang="en-US" dirty="0" smtClean="0"/>
          </a:p>
          <a:p>
            <a:pPr lvl="1">
              <a:lnSpc>
                <a:spcPct val="120000"/>
              </a:lnSpc>
            </a:pPr>
            <a:r>
              <a:rPr lang="en-US" dirty="0" smtClean="0"/>
              <a:t>patent </a:t>
            </a:r>
            <a:r>
              <a:rPr lang="en-US" dirty="0"/>
              <a:t>owner bears the burden to show that a motion to amend complies with certain statutory and regulatory requirements; </a:t>
            </a:r>
            <a:r>
              <a:rPr lang="en-US" dirty="0" smtClean="0"/>
              <a:t>and </a:t>
            </a:r>
          </a:p>
          <a:p>
            <a:pPr lvl="1">
              <a:lnSpc>
                <a:spcPct val="120000"/>
              </a:lnSpc>
            </a:pPr>
            <a:r>
              <a:rPr lang="en-US" dirty="0" smtClean="0"/>
              <a:t>the </a:t>
            </a:r>
            <a:r>
              <a:rPr lang="en-US" dirty="0"/>
              <a:t>Board may, in the interests of justice, make a determination regarding the patentability of substitute claims based on the record in the proceeding regardless of the burdens assigned to any party</a:t>
            </a:r>
            <a:r>
              <a:rPr lang="en-US" dirty="0" smtClean="0"/>
              <a:t>.</a:t>
            </a:r>
          </a:p>
          <a:p>
            <a:pPr>
              <a:lnSpc>
                <a:spcPct val="120000"/>
              </a:lnSpc>
            </a:pPr>
            <a:r>
              <a:rPr lang="en-US" dirty="0"/>
              <a:t>Comments due </a:t>
            </a:r>
            <a:r>
              <a:rPr lang="en-US" dirty="0" smtClean="0"/>
              <a:t>December </a:t>
            </a:r>
            <a:r>
              <a:rPr lang="en-US" dirty="0"/>
              <a:t>23, </a:t>
            </a:r>
            <a:r>
              <a:rPr lang="en-US" dirty="0" smtClean="0"/>
              <a:t>2019</a:t>
            </a:r>
            <a:endParaRPr lang="en-US" dirty="0"/>
          </a:p>
        </p:txBody>
      </p:sp>
      <p:sp>
        <p:nvSpPr>
          <p:cNvPr id="2" name="Slide Number Placeholder 1"/>
          <p:cNvSpPr>
            <a:spLocks noGrp="1"/>
          </p:cNvSpPr>
          <p:nvPr>
            <p:ph type="sldNum" sz="quarter" idx="10"/>
          </p:nvPr>
        </p:nvSpPr>
        <p:spPr/>
        <p:txBody>
          <a:bodyPr/>
          <a:lstStyle/>
          <a:p>
            <a:pPr defTabSz="356616"/>
            <a:fld id="{1D648693-0942-45E9-83AE-76FC568F9452}" type="slidenum">
              <a:rPr lang="en-US">
                <a:solidFill>
                  <a:prstClr val="black"/>
                </a:solidFill>
                <a:latin typeface="Segoe UI"/>
              </a:rPr>
              <a:pPr defTabSz="356616"/>
              <a:t>64</a:t>
            </a:fld>
            <a:endParaRPr lang="en-US" dirty="0">
              <a:solidFill>
                <a:prstClr val="black"/>
              </a:solidFill>
              <a:latin typeface="Segoe UI"/>
            </a:endParaRPr>
          </a:p>
        </p:txBody>
      </p:sp>
    </p:spTree>
    <p:extLst>
      <p:ext uri="{BB962C8B-B14F-4D97-AF65-F5344CB8AC3E}">
        <p14:creationId xmlns:p14="http://schemas.microsoft.com/office/powerpoint/2010/main" val="17496309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Scott R. </a:t>
            </a:r>
            <a:r>
              <a:rPr lang="en-US" dirty="0" err="1" smtClean="0"/>
              <a:t>Boalick</a:t>
            </a:r>
            <a:endParaRPr lang="en-US" dirty="0"/>
          </a:p>
        </p:txBody>
      </p:sp>
      <p:sp>
        <p:nvSpPr>
          <p:cNvPr id="6" name="Text Placeholder 5"/>
          <p:cNvSpPr>
            <a:spLocks noGrp="1"/>
          </p:cNvSpPr>
          <p:nvPr>
            <p:ph type="body" sz="quarter" idx="11"/>
          </p:nvPr>
        </p:nvSpPr>
        <p:spPr/>
        <p:txBody>
          <a:bodyPr>
            <a:noAutofit/>
          </a:bodyPr>
          <a:lstStyle/>
          <a:p>
            <a:r>
              <a:rPr lang="en-US" sz="1400" dirty="0" smtClean="0"/>
              <a:t>Chief administrative patent judge</a:t>
            </a:r>
            <a:endParaRPr lang="en-US" sz="1400" dirty="0"/>
          </a:p>
        </p:txBody>
      </p:sp>
      <p:sp>
        <p:nvSpPr>
          <p:cNvPr id="7" name="Text Placeholder 6"/>
          <p:cNvSpPr>
            <a:spLocks noGrp="1"/>
          </p:cNvSpPr>
          <p:nvPr>
            <p:ph type="body" sz="quarter" idx="12"/>
          </p:nvPr>
        </p:nvSpPr>
        <p:spPr/>
        <p:txBody>
          <a:bodyPr>
            <a:normAutofit lnSpcReduction="10000"/>
          </a:bodyPr>
          <a:lstStyle/>
          <a:p>
            <a:r>
              <a:rPr lang="en-US" dirty="0"/>
              <a:t>s</a:t>
            </a:r>
            <a:r>
              <a:rPr lang="en-US" dirty="0" smtClean="0"/>
              <a:t>cott.boalick@uspto.gov</a:t>
            </a:r>
            <a:endParaRPr lang="en-US" dirty="0"/>
          </a:p>
        </p:txBody>
      </p:sp>
      <p:sp>
        <p:nvSpPr>
          <p:cNvPr id="8" name="Text Placeholder 7"/>
          <p:cNvSpPr>
            <a:spLocks noGrp="1"/>
          </p:cNvSpPr>
          <p:nvPr>
            <p:ph type="body" sz="quarter" idx="13"/>
          </p:nvPr>
        </p:nvSpPr>
        <p:spPr/>
        <p:txBody>
          <a:bodyPr/>
          <a:lstStyle/>
          <a:p>
            <a:r>
              <a:rPr lang="en-US" dirty="0" smtClean="0"/>
              <a:t>571-272-9797</a:t>
            </a:r>
            <a:endParaRPr lang="en-US" dirty="0"/>
          </a:p>
        </p:txBody>
      </p:sp>
      <p:sp>
        <p:nvSpPr>
          <p:cNvPr id="4" name="Slide Number Placeholder 3"/>
          <p:cNvSpPr>
            <a:spLocks noGrp="1"/>
          </p:cNvSpPr>
          <p:nvPr>
            <p:ph type="sldNum" sz="quarter" idx="4294967295"/>
          </p:nvPr>
        </p:nvSpPr>
        <p:spPr>
          <a:xfrm>
            <a:off x="0" y="5297488"/>
            <a:ext cx="2057400" cy="303212"/>
          </a:xfrm>
        </p:spPr>
        <p:txBody>
          <a:bodyPr/>
          <a:lstStyle/>
          <a:p>
            <a:fld id="{C6A3EA4D-DBBA-4203-B463-41D273D0F990}" type="slidenum">
              <a:rPr lang="en-US" smtClean="0"/>
              <a:t>65</a:t>
            </a:fld>
            <a:endParaRPr lang="en-US"/>
          </a:p>
        </p:txBody>
      </p:sp>
    </p:spTree>
    <p:extLst>
      <p:ext uri="{BB962C8B-B14F-4D97-AF65-F5344CB8AC3E}">
        <p14:creationId xmlns:p14="http://schemas.microsoft.com/office/powerpoint/2010/main" val="3533732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3255" y="3901867"/>
            <a:ext cx="184731" cy="260712"/>
          </a:xfrm>
          <a:prstGeom prst="rect">
            <a:avLst/>
          </a:prstGeom>
        </p:spPr>
        <p:txBody>
          <a:bodyPr wrap="none">
            <a:spAutoFit/>
          </a:bodyPr>
          <a:lstStyle/>
          <a:p>
            <a:pPr marL="0" marR="0" lvl="0" indent="0" algn="l" defTabSz="555498" rtl="0" eaLnBrk="1" fontAlgn="auto" latinLnBrk="0" hangingPunct="1">
              <a:lnSpc>
                <a:spcPct val="100000"/>
              </a:lnSpc>
              <a:spcBef>
                <a:spcPts val="0"/>
              </a:spcBef>
              <a:spcAft>
                <a:spcPts val="0"/>
              </a:spcAft>
              <a:buClrTx/>
              <a:buSzTx/>
              <a:buFontTx/>
              <a:buNone/>
              <a:tabLst/>
              <a:defRPr/>
            </a:pPr>
            <a:endParaRPr kumimoji="0" lang="en-US" sz="1094"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2"/>
          <p:cNvSpPr>
            <a:spLocks noGrp="1"/>
          </p:cNvSpPr>
          <p:nvPr>
            <p:ph type="title"/>
          </p:nvPr>
        </p:nvSpPr>
        <p:spPr/>
        <p:txBody>
          <a:bodyPr>
            <a:noAutofit/>
          </a:bodyPr>
          <a:lstStyle/>
          <a:p>
            <a:pPr lvl="0"/>
            <a:r>
              <a:rPr lang="en-US" sz="2800" dirty="0" smtClean="0"/>
              <a:t>Interference inventory </a:t>
            </a:r>
            <a:br>
              <a:rPr lang="en-US" sz="2800" dirty="0" smtClean="0"/>
            </a:br>
            <a:r>
              <a:rPr lang="en-US" sz="2800" dirty="0" smtClean="0"/>
              <a:t>(Sept. 30, 2008 – Sept. 30, 2019)</a:t>
            </a:r>
            <a:br>
              <a:rPr lang="en-US" sz="2800" dirty="0" smtClean="0"/>
            </a:br>
            <a:endParaRPr lang="en-US" sz="2800"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7</a:t>
            </a:fld>
            <a:endParaRPr lang="en-US" noProof="0" dirty="0"/>
          </a:p>
        </p:txBody>
      </p:sp>
      <p:graphicFrame>
        <p:nvGraphicFramePr>
          <p:cNvPr id="6" name="Chart 5" title="Slide 7 - Chart"/>
          <p:cNvGraphicFramePr>
            <a:graphicFrameLocks/>
          </p:cNvGraphicFramePr>
          <p:nvPr>
            <p:extLst>
              <p:ext uri="{D42A27DB-BD31-4B8C-83A1-F6EECF244321}">
                <p14:modId xmlns:p14="http://schemas.microsoft.com/office/powerpoint/2010/main" val="2450363943"/>
              </p:ext>
            </p:extLst>
          </p:nvPr>
        </p:nvGraphicFramePr>
        <p:xfrm>
          <a:off x="740536" y="1423443"/>
          <a:ext cx="7424026" cy="3354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156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Trial statistics</a:t>
            </a:r>
            <a:endParaRPr lang="en-US" dirty="0"/>
          </a:p>
        </p:txBody>
      </p:sp>
      <p:sp>
        <p:nvSpPr>
          <p:cNvPr id="6" name="Text Placeholder 5"/>
          <p:cNvSpPr>
            <a:spLocks noGrp="1"/>
          </p:cNvSpPr>
          <p:nvPr>
            <p:ph type="body" idx="1"/>
          </p:nvPr>
        </p:nvSpPr>
        <p:spPr/>
        <p:txBody>
          <a:bodyPr/>
          <a:lstStyle/>
          <a:p>
            <a:r>
              <a:rPr lang="en-US" dirty="0" smtClean="0"/>
              <a:t>September 2019</a:t>
            </a:r>
            <a:endParaRPr lang="en-US" dirty="0"/>
          </a:p>
        </p:txBody>
      </p:sp>
    </p:spTree>
    <p:extLst>
      <p:ext uri="{BB962C8B-B14F-4D97-AF65-F5344CB8AC3E}">
        <p14:creationId xmlns:p14="http://schemas.microsoft.com/office/powerpoint/2010/main" val="1602314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Petitions by trial type </a:t>
            </a:r>
            <a:br>
              <a:rPr lang="en-US" sz="2400" dirty="0" smtClean="0"/>
            </a:br>
            <a:r>
              <a:rPr lang="en-US" sz="2400" dirty="0" smtClean="0"/>
              <a:t>(All time: Sept. 16, 2012 – Sept. 30, 2019)</a:t>
            </a:r>
            <a:br>
              <a:rPr lang="en-US" sz="2400" dirty="0" smtClean="0"/>
            </a:br>
            <a:endParaRPr lang="en-US" sz="2400" dirty="0"/>
          </a:p>
        </p:txBody>
      </p:sp>
      <p:sp>
        <p:nvSpPr>
          <p:cNvPr id="6" name="Slide Number Placeholder 5"/>
          <p:cNvSpPr>
            <a:spLocks noGrp="1"/>
          </p:cNvSpPr>
          <p:nvPr>
            <p:ph type="sldNum" sz="quarter" idx="10"/>
          </p:nvPr>
        </p:nvSpPr>
        <p:spPr/>
        <p:txBody>
          <a:bodyPr/>
          <a:lstStyle/>
          <a:p>
            <a:pPr lvl="0"/>
            <a:fld id="{92DA454B-C859-4892-B9FA-68B588C9F547}" type="slidenum">
              <a:rPr lang="en-US" noProof="0" smtClean="0"/>
              <a:pPr lvl="0"/>
              <a:t>9</a:t>
            </a:fld>
            <a:endParaRPr lang="en-US" noProof="0" dirty="0"/>
          </a:p>
        </p:txBody>
      </p:sp>
      <p:sp>
        <p:nvSpPr>
          <p:cNvPr id="10" name="Text Placeholder 8"/>
          <p:cNvSpPr txBox="1">
            <a:spLocks/>
          </p:cNvSpPr>
          <p:nvPr/>
        </p:nvSpPr>
        <p:spPr>
          <a:xfrm>
            <a:off x="457201" y="4781517"/>
            <a:ext cx="6826795" cy="6932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28575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9"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28575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12" name="TextBox 11"/>
          <p:cNvSpPr txBox="1"/>
          <p:nvPr/>
        </p:nvSpPr>
        <p:spPr>
          <a:xfrm>
            <a:off x="304800" y="4774421"/>
            <a:ext cx="7162800" cy="523220"/>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Trial types include Inter Partes Review (IPR), Post Grant Review (PGR), and Covered Business Method (CBM).</a:t>
            </a:r>
          </a:p>
        </p:txBody>
      </p:sp>
      <p:pic>
        <p:nvPicPr>
          <p:cNvPr id="2" name="Picture 1"/>
          <p:cNvPicPr>
            <a:picLocks noChangeAspect="1"/>
          </p:cNvPicPr>
          <p:nvPr/>
        </p:nvPicPr>
        <p:blipFill>
          <a:blip r:embed="rId3"/>
          <a:stretch>
            <a:fillRect/>
          </a:stretch>
        </p:blipFill>
        <p:spPr>
          <a:xfrm>
            <a:off x="383093" y="839550"/>
            <a:ext cx="8303472" cy="4035902"/>
          </a:xfrm>
          <a:prstGeom prst="rect">
            <a:avLst/>
          </a:prstGeom>
        </p:spPr>
      </p:pic>
    </p:spTree>
    <p:extLst>
      <p:ext uri="{BB962C8B-B14F-4D97-AF65-F5344CB8AC3E}">
        <p14:creationId xmlns:p14="http://schemas.microsoft.com/office/powerpoint/2010/main" val="347229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69E1198E-F72E-48D6-AEF6-6B05F5AC195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200C241A-7E72-4A4E-96AA-F8FEABE75D49}"/>
    </a:ext>
  </a:extLst>
</a:theme>
</file>

<file path=ppt/theme/theme5.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200C241A-7E72-4A4E-96AA-F8FEABE75D49}"/>
    </a:ext>
  </a:extLst>
</a:theme>
</file>

<file path=ppt/theme/theme6.xml><?xml version="1.0" encoding="utf-8"?>
<a:theme xmlns:a="http://schemas.openxmlformats.org/drawingml/2006/main" name="5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7.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8.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9.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Words>3851</Words>
  <Application>Microsoft Office PowerPoint</Application>
  <PresentationFormat>On-screen Show (16:10)</PresentationFormat>
  <Paragraphs>478</Paragraphs>
  <Slides>65</Slides>
  <Notes>65</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65</vt:i4>
      </vt:variant>
    </vt:vector>
  </HeadingPairs>
  <TitlesOfParts>
    <vt:vector size="82" baseType="lpstr">
      <vt:lpstr>Arial</vt:lpstr>
      <vt:lpstr>Calibri</vt:lpstr>
      <vt:lpstr>Courier New</vt:lpstr>
      <vt:lpstr>Segoe UI</vt:lpstr>
      <vt:lpstr>Segoe UI Light</vt:lpstr>
      <vt:lpstr>Segoe UI Semibold</vt:lpstr>
      <vt:lpstr>Times New Roman</vt:lpstr>
      <vt:lpstr>Wingdings</vt:lpstr>
      <vt:lpstr>Brand master navy no logo</vt:lpstr>
      <vt:lpstr>Brand master navy</vt:lpstr>
      <vt:lpstr>1_Brand master navy no logo</vt:lpstr>
      <vt:lpstr>2_Brand master navy</vt:lpstr>
      <vt:lpstr>3_Brand master navy</vt:lpstr>
      <vt:lpstr>5_Brand master navy</vt:lpstr>
      <vt:lpstr>4_Brand master navy</vt:lpstr>
      <vt:lpstr>1_Brand master navy</vt:lpstr>
      <vt:lpstr>2_Brand master navy no logo</vt:lpstr>
      <vt:lpstr>Patent Trial and Appeal Board update</vt:lpstr>
      <vt:lpstr>Appeal and interference statistics</vt:lpstr>
      <vt:lpstr>Pending appeals FY10 to FY19 (Sept. 30, 2010 – Sept. 30, 2019) </vt:lpstr>
      <vt:lpstr>Pendency of decided appeals in FY18 and FY19  (Jul. – Sept. FY18 compared to Jul. – Sept. FY19) </vt:lpstr>
      <vt:lpstr>Appeal intake in FY19 (Oct. 1, 2018 – Sept. 30, 2019) </vt:lpstr>
      <vt:lpstr>Appeal outcomes in FY19 (Oct. 1, 2018 – Sept. 30, 2019)</vt:lpstr>
      <vt:lpstr>Interference inventory  (Sept. 30, 2008 – Sept. 30, 2019) </vt:lpstr>
      <vt:lpstr>Trial statistics</vt:lpstr>
      <vt:lpstr>Petitions by trial type  (All time: Sept. 16, 2012 – Sept. 30, 2019) </vt:lpstr>
      <vt:lpstr>Petitions filed by technology in FY19 (FY19: Oct. 1, 2018 – Sept. 30, 2019) </vt:lpstr>
      <vt:lpstr>Petitions filed by month  (Sept. 2019 and previous 12 months: Sept. 1, 2018 – Sept. 30, 2019)  </vt:lpstr>
      <vt:lpstr>Institution rates (FY13 to FY19: Oct. 1, 2012 – Sept. 30, 2019)  </vt:lpstr>
      <vt:lpstr>Institution rates by technology (All Time: Sept. 16, 2012 – Sept. 30, 2019) </vt:lpstr>
      <vt:lpstr>Pre-institution settlements (FY13 to FY19: Oct. 1, 2012 – Sept. 30, 2019) </vt:lpstr>
      <vt:lpstr>Post-institution settlements (FY13 to FY19: Oct. 1, 2012 – Sept. 30, 2019) </vt:lpstr>
      <vt:lpstr>Status of petitions (All Time: Sept. 16, 2012 – Sept. 30, 2019) </vt:lpstr>
      <vt:lpstr>POP cases</vt:lpstr>
      <vt:lpstr>Standard operating procedure 2 September 2018 update</vt:lpstr>
      <vt:lpstr>Precedential Opinion Panel (POP)</vt:lpstr>
      <vt:lpstr>Precedential Opinion Panel (POP)</vt:lpstr>
      <vt:lpstr>Standard operating procedure 2</vt:lpstr>
      <vt:lpstr>POP decisions and orders</vt:lpstr>
      <vt:lpstr>GoPro, Inc. v. 360Heros, Inc.</vt:lpstr>
      <vt:lpstr>GoPro, Inc. v. 360Heros, Inc.</vt:lpstr>
      <vt:lpstr>Hulu, LLC v. Sound View Innovations, LLC</vt:lpstr>
      <vt:lpstr>Recent precedential decisions</vt:lpstr>
      <vt:lpstr>PTAB decisions www.uspto.gov/patents-application-process/patent-trial-and-appeal-board/decisions </vt:lpstr>
      <vt:lpstr>Precedential and informative decisions www.uspto.gov/patents-application-process/patent-trial-and-appeal-board/precedential-informative-decisions </vt:lpstr>
      <vt:lpstr>Recent precedential and informative decisions</vt:lpstr>
      <vt:lpstr>Recent decisions designated precedential</vt:lpstr>
      <vt:lpstr>Recent decisions designated  precedential (cont.)</vt:lpstr>
      <vt:lpstr>Cisco Systems, Inc. v. Chrimar Systems, Inc.</vt:lpstr>
      <vt:lpstr>Valve Corporation v. Electronic Scripting Products, Inc.</vt:lpstr>
      <vt:lpstr>Becton, Dickinson and Company v.  B. Braun Melsungen AG </vt:lpstr>
      <vt:lpstr>Focal Therapeutics, Inc. v. SenoRx, Inc.</vt:lpstr>
      <vt:lpstr>Recent informative decisions</vt:lpstr>
      <vt:lpstr>Recent decisions designated informative</vt:lpstr>
      <vt:lpstr>Recent decisions designated informative</vt:lpstr>
      <vt:lpstr>Adaptics Limited v. Perfect Company</vt:lpstr>
      <vt:lpstr>Ex Parte Fautz</vt:lpstr>
      <vt:lpstr>Ex Parte Olson</vt:lpstr>
      <vt:lpstr>Ex Parte Kimizuka</vt:lpstr>
      <vt:lpstr>Ex Parte Savescu</vt:lpstr>
      <vt:lpstr>Ex Parte Maeda</vt:lpstr>
      <vt:lpstr>Ex Parte Spangler</vt:lpstr>
      <vt:lpstr>MTA pilot program status</vt:lpstr>
      <vt:lpstr>Request for comment on proposed changes to motion to amend (MTA) practice in AIA trials</vt:lpstr>
      <vt:lpstr>MTA pilot program notice</vt:lpstr>
      <vt:lpstr>Highlights of MTA pilot program</vt:lpstr>
      <vt:lpstr>Highlights of MTA pilot program</vt:lpstr>
      <vt:lpstr>Highlights of MTA pilot program</vt:lpstr>
      <vt:lpstr>Schedule entered at institution (Appendix 1A)</vt:lpstr>
      <vt:lpstr>Revised schedule if revised MTA (Appendix 1B)</vt:lpstr>
      <vt:lpstr>Highlights of MTA pilot program</vt:lpstr>
      <vt:lpstr>Pilot program implementation</vt:lpstr>
      <vt:lpstr>MTA pilot program www.uspto.gov/patents-application-process/patent-trial-and-appeal-board/new-pilot-program-concerning-motions</vt:lpstr>
      <vt:lpstr>Notice regarding options for amendments through reissue or reexamination during pending AIA proceeding </vt:lpstr>
      <vt:lpstr>Notice regarding options for reissue or reexamination during pending AIA proceeding</vt:lpstr>
      <vt:lpstr>Options for amendments on PTAB www.uspto.gov/patents-application-process/patent-trial-and-appeal-board/notice-regarding-options-amendments</vt:lpstr>
      <vt:lpstr>Trial practice guide</vt:lpstr>
      <vt:lpstr>Trial practice guide, July 2019 update</vt:lpstr>
      <vt:lpstr>Trial practice guide update on PTAB webpage www.uspto.gov/patents-application-process/patent-trial-and-appeal-board/trial-practice-guide-july-2019-update</vt:lpstr>
      <vt:lpstr>Notice of Proposed Rulemaking</vt:lpstr>
      <vt:lpstr>Notice of Proposed Rulemaking on allocation of burdens for motion to amend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