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2" r:id="rId1"/>
    <p:sldMasterId id="2147483690" r:id="rId2"/>
  </p:sldMasterIdLst>
  <p:notesMasterIdLst>
    <p:notesMasterId r:id="rId36"/>
  </p:notesMasterIdLst>
  <p:sldIdLst>
    <p:sldId id="256" r:id="rId3"/>
    <p:sldId id="264" r:id="rId4"/>
    <p:sldId id="265" r:id="rId5"/>
    <p:sldId id="257" r:id="rId6"/>
    <p:sldId id="263" r:id="rId7"/>
    <p:sldId id="261" r:id="rId8"/>
    <p:sldId id="259" r:id="rId9"/>
    <p:sldId id="289" r:id="rId10"/>
    <p:sldId id="285" r:id="rId11"/>
    <p:sldId id="258" r:id="rId12"/>
    <p:sldId id="266" r:id="rId13"/>
    <p:sldId id="282" r:id="rId14"/>
    <p:sldId id="283" r:id="rId15"/>
    <p:sldId id="273" r:id="rId16"/>
    <p:sldId id="274" r:id="rId17"/>
    <p:sldId id="284" r:id="rId18"/>
    <p:sldId id="292" r:id="rId19"/>
    <p:sldId id="288" r:id="rId20"/>
    <p:sldId id="290" r:id="rId21"/>
    <p:sldId id="291" r:id="rId22"/>
    <p:sldId id="286" r:id="rId23"/>
    <p:sldId id="268" r:id="rId24"/>
    <p:sldId id="269" r:id="rId25"/>
    <p:sldId id="270" r:id="rId26"/>
    <p:sldId id="271" r:id="rId27"/>
    <p:sldId id="272" r:id="rId28"/>
    <p:sldId id="275" r:id="rId29"/>
    <p:sldId id="277" r:id="rId30"/>
    <p:sldId id="280" r:id="rId31"/>
    <p:sldId id="287" r:id="rId32"/>
    <p:sldId id="278" r:id="rId33"/>
    <p:sldId id="281" r:id="rId34"/>
    <p:sldId id="293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0000"/>
    <a:srgbClr val="003580"/>
    <a:srgbClr val="8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8" autoAdjust="0"/>
    <p:restoredTop sz="71560" autoAdjust="0"/>
  </p:normalViewPr>
  <p:slideViewPr>
    <p:cSldViewPr>
      <p:cViewPr varScale="1">
        <p:scale>
          <a:sx n="46" d="100"/>
          <a:sy n="46" d="100"/>
        </p:scale>
        <p:origin x="-19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21BAF7-716D-4C94-A5AD-59E298C544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30346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1BAF7-716D-4C94-A5AD-59E298C5442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05_GAW_Title_16x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auto">
          <a:xfrm>
            <a:off x="0" y="1554480"/>
            <a:ext cx="9144000" cy="3749040"/>
          </a:xfrm>
          <a:prstGeom prst="rect">
            <a:avLst/>
          </a:prstGeom>
          <a:solidFill>
            <a:schemeClr val="bg1">
              <a:alpha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endParaRPr lang="en-US" sz="3200" b="1" smtClean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16077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57224" y="3751587"/>
            <a:ext cx="7610475" cy="596900"/>
          </a:xfrm>
        </p:spPr>
        <p:txBody>
          <a:bodyPr anchor="b" anchorCtr="0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0778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76274" y="4363727"/>
            <a:ext cx="7591425" cy="500375"/>
          </a:xfrm>
        </p:spPr>
        <p:txBody>
          <a:bodyPr/>
          <a:lstStyle>
            <a:lvl1pPr marL="0" indent="0" algn="l">
              <a:buFontTx/>
              <a:buNone/>
              <a:defRPr sz="2000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0791" name="Rectangle 2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60792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60793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A5A0A70-B90A-4E0C-A157-3B1359CEB3FB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3" name="Picture 28" descr="JD OFW Logo_RGB Blu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834897"/>
            <a:ext cx="3352800" cy="104563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424180"/>
            <a:ext cx="7620000" cy="1219200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729741"/>
            <a:ext cx="7620000" cy="4089400"/>
          </a:xfrm>
        </p:spPr>
        <p:txBody>
          <a:bodyPr/>
          <a:lstStyle>
            <a:lvl1pPr marL="228600" indent="-228600">
              <a:defRPr/>
            </a:lvl1pPr>
            <a:lvl2pPr marL="685800" indent="-228600"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aseline="0"/>
            </a:lvl1pPr>
          </a:lstStyle>
          <a:p>
            <a:fld id="{E2929E73-2D03-43CA-91E9-B51D88E9AE1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27380"/>
            <a:ext cx="7620000" cy="1219200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841503"/>
            <a:ext cx="3733800" cy="4089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7400" y="1841503"/>
            <a:ext cx="3733800" cy="4089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F9C54F-4991-4034-A120-1D4BBEAE1A8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30414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701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2030414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26701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194D1-9386-4F2E-8C4B-EF071CAC10F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ED0C9F-1C6D-4C85-9959-4668540753B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B96A5-A8A8-4CAF-8488-CD68B832723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05_GAW_Title_16x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auto">
          <a:xfrm>
            <a:off x="0" y="594360"/>
            <a:ext cx="9144000" cy="6263640"/>
          </a:xfrm>
          <a:prstGeom prst="rect">
            <a:avLst/>
          </a:prstGeom>
          <a:solidFill>
            <a:schemeClr val="bg1">
              <a:alpha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endParaRPr lang="en-US" sz="3200" b="1" smtClean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728980"/>
            <a:ext cx="7620000" cy="1219200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2034542"/>
            <a:ext cx="7620000" cy="3629659"/>
          </a:xfrm>
        </p:spPr>
        <p:txBody>
          <a:bodyPr/>
          <a:lstStyle>
            <a:lvl1pPr marL="228600" indent="-228600">
              <a:defRPr sz="2000"/>
            </a:lvl1pPr>
            <a:lvl2pPr marL="685800" indent="-228600"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85417A-3998-40A3-A803-209AE42A959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0" name="Picture 15" descr="JD 29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6022" y="5696792"/>
            <a:ext cx="860280" cy="78944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335280"/>
            <a:ext cx="7620000" cy="1219200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640841"/>
            <a:ext cx="7620000" cy="4089400"/>
          </a:xfrm>
        </p:spPr>
        <p:txBody>
          <a:bodyPr/>
          <a:lstStyle>
            <a:lvl1pPr marL="228600" indent="-228600">
              <a:defRPr/>
            </a:lvl1pPr>
            <a:lvl2pPr marL="685800" indent="-228600"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929E73-2D03-43CA-91E9-B51D88E9AE1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fade/>
  </p:transition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335280"/>
            <a:ext cx="7620000" cy="1219200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638306"/>
            <a:ext cx="3749040" cy="4000497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7875" y="1638303"/>
            <a:ext cx="3749040" cy="3975097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F9C54F-4991-4034-A120-1D4BBEAE1A8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850" y="414337"/>
            <a:ext cx="798195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662117"/>
            <a:ext cx="3931920" cy="63976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" y="2301875"/>
            <a:ext cx="3931920" cy="3235325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9806" y="1662117"/>
            <a:ext cx="3931920" cy="63976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9806" y="2301875"/>
            <a:ext cx="3931920" cy="3235325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194D1-9386-4F2E-8C4B-EF071CAC10F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ED0C9F-1C6D-4C85-9959-4668540753B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B96A5-A8A8-4CAF-8488-CD68B832723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05_GAW_Title_16x9.jpg"/>
          <p:cNvPicPr>
            <a:picLocks/>
          </p:cNvPicPr>
          <p:nvPr/>
        </p:nvPicPr>
        <p:blipFill>
          <a:blip r:embed="rId2" cstate="print"/>
          <a:srcRect r="2481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auto">
          <a:xfrm>
            <a:off x="0" y="1554480"/>
            <a:ext cx="9144000" cy="3749040"/>
          </a:xfrm>
          <a:prstGeom prst="rect">
            <a:avLst/>
          </a:prstGeom>
          <a:solidFill>
            <a:schemeClr val="bg1">
              <a:alpha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endParaRPr lang="en-US" sz="3200" b="1" smtClean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16077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57224" y="3751585"/>
            <a:ext cx="7610475" cy="596900"/>
          </a:xfrm>
        </p:spPr>
        <p:txBody>
          <a:bodyPr anchor="b" anchorCtr="0"/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0778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76274" y="4363725"/>
            <a:ext cx="7591425" cy="500375"/>
          </a:xfrm>
        </p:spPr>
        <p:txBody>
          <a:bodyPr/>
          <a:lstStyle>
            <a:lvl1pPr marL="0" indent="0" algn="l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0791" name="Rectangle 2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60792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60793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A5A0A70-B90A-4E0C-A157-3B1359CEB3FB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0" name="Picture 28" descr="JD OFW Logo_RGB Blu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976248"/>
            <a:ext cx="3352800" cy="78422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05_GAW_Title_16x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auto">
          <a:xfrm>
            <a:off x="0" y="594360"/>
            <a:ext cx="9144000" cy="6263640"/>
          </a:xfrm>
          <a:prstGeom prst="rect">
            <a:avLst/>
          </a:prstGeom>
          <a:solidFill>
            <a:schemeClr val="bg1">
              <a:alpha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endParaRPr lang="en-US" sz="3200" b="1" smtClean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defRPr sz="2200"/>
            </a:lvl1pPr>
            <a:lvl2pPr marL="685800" indent="-228600"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85417A-3998-40A3-A803-209AE42A959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9" name="Picture 15" descr="JD 29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54938" y="5734813"/>
            <a:ext cx="931862" cy="64135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11200" y="335280"/>
            <a:ext cx="7620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640843"/>
            <a:ext cx="7620000" cy="3972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59764" name="Rectangle 2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000" b="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59765" name="Rectangle 2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10178" y="6248401"/>
            <a:ext cx="2524125" cy="450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000" b="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59766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91003" y="6248400"/>
            <a:ext cx="752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000" b="0">
                <a:latin typeface="+mn-lt"/>
              </a:defRPr>
            </a:lvl1pPr>
          </a:lstStyle>
          <a:p>
            <a:fld id="{E2929E73-2D03-43CA-91E9-B51D88E9AE17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15" descr="JD 29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906022" y="5696792"/>
            <a:ext cx="860280" cy="78944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</p:sldLayoutIdLst>
  <p:transition>
    <p:fade/>
  </p:transition>
  <p:hf hdr="0" ftr="0" dt="0"/>
  <p:txStyles>
    <p:titleStyle>
      <a:lvl1pPr algn="l" rtl="0" eaLnBrk="1" fontAlgn="base" hangingPunct="1">
        <a:lnSpc>
          <a:spcPts val="3500"/>
        </a:lnSpc>
        <a:spcBef>
          <a:spcPct val="0"/>
        </a:spcBef>
        <a:spcAft>
          <a:spcPct val="0"/>
        </a:spcAft>
        <a:defRPr sz="3200" b="1">
          <a:solidFill>
            <a:srgbClr val="00358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 Narrow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 Narrow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 Narrow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 Narrow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 Narrow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 Narrow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 Narrow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 Narrow" pitchFamily="34" charset="0"/>
        </a:defRPr>
      </a:lvl9pPr>
    </p:titleStyle>
    <p:bodyStyle>
      <a:lvl1pPr marL="228600" indent="-228600" algn="l" rtl="0" eaLnBrk="1" fontAlgn="base" hangingPunct="1">
        <a:lnSpc>
          <a:spcPts val="2300"/>
        </a:lnSpc>
        <a:spcBef>
          <a:spcPts val="900"/>
        </a:spcBef>
        <a:spcAft>
          <a:spcPct val="0"/>
        </a:spcAft>
        <a:buClr>
          <a:srgbClr val="003580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ts val="2300"/>
        </a:lnSpc>
        <a:spcBef>
          <a:spcPts val="900"/>
        </a:spcBef>
        <a:spcAft>
          <a:spcPct val="0"/>
        </a:spcAft>
        <a:buClr>
          <a:srgbClr val="003580"/>
        </a:buClr>
        <a:buChar char="•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lnSpc>
          <a:spcPts val="2300"/>
        </a:lnSpc>
        <a:spcBef>
          <a:spcPts val="900"/>
        </a:spcBef>
        <a:spcAft>
          <a:spcPct val="0"/>
        </a:spcAft>
        <a:buClr>
          <a:srgbClr val="003580"/>
        </a:buClr>
        <a:buChar char="–"/>
        <a:defRPr sz="20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lnSpc>
          <a:spcPts val="2300"/>
        </a:lnSpc>
        <a:spcBef>
          <a:spcPts val="900"/>
        </a:spcBef>
        <a:spcAft>
          <a:spcPct val="0"/>
        </a:spcAft>
        <a:buClr>
          <a:srgbClr val="003580"/>
        </a:buClr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lnSpc>
          <a:spcPts val="2300"/>
        </a:lnSpc>
        <a:spcBef>
          <a:spcPts val="900"/>
        </a:spcBef>
        <a:spcAft>
          <a:spcPct val="0"/>
        </a:spcAft>
        <a:buClr>
          <a:srgbClr val="003580"/>
        </a:buClr>
        <a:buChar char="–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11200" y="468630"/>
            <a:ext cx="7620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774191"/>
            <a:ext cx="7620000" cy="408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59764" name="Rectangle 2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000" b="0"/>
            </a:lvl1pPr>
          </a:lstStyle>
          <a:p>
            <a:endParaRPr lang="en-US" altLang="en-US"/>
          </a:p>
        </p:txBody>
      </p:sp>
      <p:sp>
        <p:nvSpPr>
          <p:cNvPr id="159765" name="Rectangle 2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08913" y="6546851"/>
            <a:ext cx="9144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800" b="0"/>
            </a:lvl1pPr>
          </a:lstStyle>
          <a:p>
            <a:endParaRPr lang="en-US" altLang="en-US"/>
          </a:p>
        </p:txBody>
      </p:sp>
      <p:sp>
        <p:nvSpPr>
          <p:cNvPr id="159766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57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000" b="0"/>
            </a:lvl1pPr>
          </a:lstStyle>
          <a:p>
            <a:fld id="{E2929E73-2D03-43CA-91E9-B51D88E9AE17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15" descr="JD 29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754938" y="5734813"/>
            <a:ext cx="931862" cy="6413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358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 Narrow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 Narrow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 Narrow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 Narrow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 Narrow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 Narrow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 Narrow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 Narrow" pitchFamily="34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003580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20000"/>
        </a:spcBef>
        <a:spcAft>
          <a:spcPct val="0"/>
        </a:spcAft>
        <a:buClr>
          <a:srgbClr val="003580"/>
        </a:buClr>
        <a:buChar char="•"/>
        <a:defRPr sz="22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003580"/>
        </a:buClr>
        <a:buChar char="–"/>
        <a:defRPr sz="22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003580"/>
        </a:buClr>
        <a:buChar char="–"/>
        <a:defRPr sz="22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rgbClr val="003580"/>
        </a:buClr>
        <a:buChar char="–"/>
        <a:defRPr sz="22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57224" y="3271515"/>
            <a:ext cx="7610475" cy="1148085"/>
          </a:xfrm>
        </p:spPr>
        <p:txBody>
          <a:bodyPr/>
          <a:lstStyle/>
          <a:p>
            <a:r>
              <a:rPr lang="en-US" dirty="0" smtClean="0"/>
              <a:t>Strategic Considerations for Duplicative Filings before the PTAB</a:t>
            </a:r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0" y="6248400"/>
            <a:ext cx="914400" cy="457200"/>
          </a:xfrm>
        </p:spPr>
        <p:txBody>
          <a:bodyPr/>
          <a:lstStyle/>
          <a:p>
            <a:fld id="{A02EF207-896D-457E-AFDA-9486DC07BAF7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 motion for </a:t>
            </a:r>
            <a:r>
              <a:rPr lang="en-US" sz="2400" dirty="0" err="1" smtClean="0"/>
              <a:t>joinder</a:t>
            </a:r>
            <a:r>
              <a:rPr lang="en-US" sz="2400" dirty="0" smtClean="0"/>
              <a:t> should: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Set forth the reasons </a:t>
            </a:r>
            <a:r>
              <a:rPr lang="en-US" sz="2400" dirty="0" err="1" smtClean="0"/>
              <a:t>joinder</a:t>
            </a:r>
            <a:r>
              <a:rPr lang="en-US" sz="2400" dirty="0" smtClean="0"/>
              <a:t> is appropriate;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Identify any new grounds of patentability asserted in the petition; and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Explain what impact (if any) </a:t>
            </a:r>
            <a:r>
              <a:rPr lang="en-US" sz="2400" dirty="0" err="1" smtClean="0"/>
              <a:t>joinder</a:t>
            </a:r>
            <a:r>
              <a:rPr lang="en-US" sz="2400" dirty="0" smtClean="0"/>
              <a:t> would have on the trial schedule for the existing review</a:t>
            </a:r>
          </a:p>
          <a:p>
            <a:endParaRPr lang="en-US" sz="2400" dirty="0" smtClean="0"/>
          </a:p>
          <a:p>
            <a:r>
              <a:rPr lang="en-US" sz="2400" dirty="0" smtClean="0"/>
              <a:t>Petitioner has the burden of proof</a:t>
            </a:r>
          </a:p>
          <a:p>
            <a:pPr>
              <a:buNone/>
            </a:pP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Procedural Considerations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Objective of the PTAB:</a:t>
            </a:r>
          </a:p>
          <a:p>
            <a:pPr lvl="1">
              <a:buNone/>
            </a:pPr>
            <a:r>
              <a:rPr lang="en-US" sz="2400" dirty="0" smtClean="0"/>
              <a:t>	“to secure the just, speedy, and inexpensive resolution of every proceeding"</a:t>
            </a:r>
          </a:p>
          <a:p>
            <a:endParaRPr lang="en-US" sz="2400" dirty="0" smtClean="0"/>
          </a:p>
          <a:p>
            <a:r>
              <a:rPr lang="en-US" sz="2400" dirty="0" smtClean="0"/>
              <a:t>Factors considered by PTAB:</a:t>
            </a:r>
          </a:p>
          <a:p>
            <a:pPr lvl="1"/>
            <a:r>
              <a:rPr lang="en-US" sz="2400" dirty="0" smtClean="0"/>
              <a:t>Timing and impact of </a:t>
            </a:r>
            <a:r>
              <a:rPr lang="en-US" sz="2400" dirty="0" err="1" smtClean="0"/>
              <a:t>joinder</a:t>
            </a:r>
            <a:r>
              <a:rPr lang="en-US" sz="2400" dirty="0" smtClean="0"/>
              <a:t> on the trial schedule </a:t>
            </a:r>
          </a:p>
          <a:p>
            <a:pPr lvl="1"/>
            <a:r>
              <a:rPr lang="en-US" sz="2400" dirty="0" smtClean="0"/>
              <a:t>Cost</a:t>
            </a:r>
          </a:p>
          <a:p>
            <a:pPr lvl="1"/>
            <a:r>
              <a:rPr lang="en-US" sz="2400" dirty="0" smtClean="0"/>
              <a:t>Discovery </a:t>
            </a:r>
          </a:p>
          <a:p>
            <a:pPr lvl="1"/>
            <a:r>
              <a:rPr lang="en-US" sz="2400" dirty="0" smtClean="0"/>
              <a:t>Potential simplification of briefing</a:t>
            </a:r>
          </a:p>
          <a:p>
            <a:pPr lvl="1">
              <a:buNone/>
            </a:pPr>
            <a:r>
              <a:rPr lang="en-US" sz="2400" i="1" dirty="0" smtClean="0"/>
              <a:t>	</a:t>
            </a:r>
            <a:r>
              <a:rPr lang="en-US" sz="1400" i="1" dirty="0" smtClean="0"/>
              <a:t>Kyocera Corp. v. </a:t>
            </a:r>
            <a:r>
              <a:rPr lang="en-US" sz="1400" i="1" dirty="0" err="1" smtClean="0"/>
              <a:t>SoftView</a:t>
            </a:r>
            <a:r>
              <a:rPr lang="en-US" sz="1400" i="1" dirty="0" smtClean="0"/>
              <a:t>, LLC</a:t>
            </a:r>
            <a:r>
              <a:rPr lang="en-US" sz="1400" dirty="0" smtClean="0"/>
              <a:t>, Case </a:t>
            </a:r>
            <a:r>
              <a:rPr lang="en-US" sz="1400" dirty="0" err="1" smtClean="0"/>
              <a:t>IPR2013</a:t>
            </a:r>
            <a:r>
              <a:rPr lang="en-US" sz="1400" dirty="0" smtClean="0"/>
              <a:t>-00004, (Apr. 24, 2013) </a:t>
            </a:r>
            <a:br>
              <a:rPr lang="en-US" sz="1400" dirty="0" smtClean="0"/>
            </a:br>
            <a:r>
              <a:rPr lang="en-US" sz="1400" dirty="0" smtClean="0"/>
              <a:t>(Paper 15)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Get Your Motion Granted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No modification of trial schedule</a:t>
            </a:r>
          </a:p>
          <a:p>
            <a:r>
              <a:rPr lang="en-US" sz="2400" dirty="0" smtClean="0"/>
              <a:t>Make grounds identical or substantially identical to instituted grounds of original petition</a:t>
            </a:r>
          </a:p>
          <a:p>
            <a:pPr lvl="1"/>
            <a:r>
              <a:rPr lang="en-US" sz="2400" dirty="0" smtClean="0"/>
              <a:t>(Alternatively, agree to limit grounds to instituted grounds if joined)</a:t>
            </a:r>
          </a:p>
          <a:p>
            <a:r>
              <a:rPr lang="en-US" sz="2400" dirty="0" smtClean="0"/>
              <a:t>Make expert declaration identical to original petitioner’s expert declaration</a:t>
            </a:r>
          </a:p>
          <a:p>
            <a:r>
              <a:rPr lang="en-US" sz="2400" dirty="0" smtClean="0"/>
              <a:t>Volunteer to accept “understudy” role to original petitioner</a:t>
            </a:r>
          </a:p>
          <a:p>
            <a:pPr lvl="1"/>
            <a:r>
              <a:rPr lang="en-US" sz="2400" dirty="0" smtClean="0"/>
              <a:t>No additional discovery or separate filings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12</a:t>
            </a:fld>
            <a:endParaRPr lang="en-US" altLang="en-US"/>
          </a:p>
        </p:txBody>
      </p:sp>
      <p:pic>
        <p:nvPicPr>
          <p:cNvPr id="40969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838200"/>
            <a:ext cx="1692598" cy="136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</a:t>
            </a:r>
            <a:r>
              <a:rPr lang="en-US" dirty="0" err="1" smtClean="0"/>
              <a:t>Joinder</a:t>
            </a:r>
            <a:r>
              <a:rPr lang="en-US" dirty="0" smtClean="0"/>
              <a:t>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Original petitioner will file all papers as a consolidated filing</a:t>
            </a:r>
          </a:p>
          <a:p>
            <a:r>
              <a:rPr lang="en-US" dirty="0" smtClean="0"/>
              <a:t>Any separate filing by joined petitioner shall not exceed [X] number of pages</a:t>
            </a:r>
          </a:p>
          <a:p>
            <a:r>
              <a:rPr lang="en-US" dirty="0" smtClean="0"/>
              <a:t>Joined petitioner shall not seek any discovery beyond that sought by the original petitioner</a:t>
            </a:r>
          </a:p>
          <a:p>
            <a:r>
              <a:rPr lang="en-US" dirty="0" smtClean="0"/>
              <a:t>Cross examination of any of patent owner's witnesses must collectively be within the timeframes set forth in 37 </a:t>
            </a:r>
            <a:r>
              <a:rPr lang="en-US" dirty="0" err="1" smtClean="0"/>
              <a:t>CFR</a:t>
            </a:r>
            <a:r>
              <a:rPr lang="en-US" dirty="0" smtClean="0"/>
              <a:t> 42.53(c)</a:t>
            </a:r>
          </a:p>
          <a:p>
            <a:r>
              <a:rPr lang="en-US" dirty="0" smtClean="0"/>
              <a:t>Consolidated oral argument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13</a:t>
            </a:fld>
            <a:endParaRPr lang="en-US" altLang="en-US" dirty="0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of Motion for </a:t>
            </a:r>
            <a:r>
              <a:rPr lang="en-US" dirty="0" err="1" smtClean="0"/>
              <a:t>Joinder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 must be filed within one month of </a:t>
            </a:r>
            <a:br>
              <a:rPr lang="en-US" dirty="0" smtClean="0"/>
            </a:br>
            <a:r>
              <a:rPr lang="en-US" dirty="0" smtClean="0"/>
              <a:t>institution of proceeding.</a:t>
            </a:r>
          </a:p>
          <a:p>
            <a:r>
              <a:rPr lang="en-US" dirty="0" smtClean="0"/>
              <a:t>Even if the original petitioner settles with the </a:t>
            </a:r>
            <a:br>
              <a:rPr lang="en-US" dirty="0" smtClean="0"/>
            </a:br>
            <a:r>
              <a:rPr lang="en-US" dirty="0" smtClean="0"/>
              <a:t>patent owner while the motion for </a:t>
            </a:r>
            <a:r>
              <a:rPr lang="en-US" dirty="0" err="1" smtClean="0"/>
              <a:t>joinder</a:t>
            </a:r>
            <a:r>
              <a:rPr lang="en-US" dirty="0" smtClean="0"/>
              <a:t> is pending, PTAB may still grant </a:t>
            </a:r>
            <a:r>
              <a:rPr lang="en-US" dirty="0" err="1" smtClean="0"/>
              <a:t>joinder</a:t>
            </a:r>
            <a:r>
              <a:rPr lang="en-US" dirty="0" smtClean="0"/>
              <a:t>.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sz="1400" i="1" dirty="0" smtClean="0"/>
              <a:t>See, e.g.</a:t>
            </a:r>
            <a:r>
              <a:rPr lang="en-US" sz="1400" dirty="0" smtClean="0"/>
              <a:t>, </a:t>
            </a:r>
            <a:r>
              <a:rPr lang="en-US" sz="1400" i="1" dirty="0" smtClean="0"/>
              <a:t>Qualcomm, Inc. v. </a:t>
            </a:r>
            <a:r>
              <a:rPr lang="en-US" sz="1400" i="1" dirty="0" err="1" smtClean="0"/>
              <a:t>Bandspeed</a:t>
            </a:r>
            <a:r>
              <a:rPr lang="en-US" sz="1400" i="1" dirty="0" smtClean="0"/>
              <a:t>, Inc.</a:t>
            </a:r>
            <a:r>
              <a:rPr lang="en-US" sz="1400" dirty="0" smtClean="0"/>
              <a:t>, Case </a:t>
            </a:r>
            <a:r>
              <a:rPr lang="en-US" sz="1400" dirty="0" err="1" smtClean="0"/>
              <a:t>IPR2015</a:t>
            </a:r>
            <a:r>
              <a:rPr lang="en-US" sz="1400" dirty="0" smtClean="0"/>
              <a:t>-00314 (Nov. 16, 2015) (Paper 21)</a:t>
            </a:r>
          </a:p>
          <a:p>
            <a:r>
              <a:rPr lang="en-US" u="sng" dirty="0" smtClean="0"/>
              <a:t>But</a:t>
            </a:r>
            <a:r>
              <a:rPr lang="en-US" dirty="0" smtClean="0"/>
              <a:t>: Cannot file motion before the original petition is instituted  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sz="1400" i="1" dirty="0" smtClean="0"/>
              <a:t>Fifth Third Bank v. Leon </a:t>
            </a:r>
            <a:r>
              <a:rPr lang="en-US" sz="1400" i="1" dirty="0" err="1" smtClean="0"/>
              <a:t>Stambler</a:t>
            </a:r>
            <a:r>
              <a:rPr lang="en-US" sz="1400" dirty="0" smtClean="0"/>
              <a:t>, Case </a:t>
            </a:r>
            <a:r>
              <a:rPr lang="en-US" sz="1400" dirty="0" err="1" smtClean="0"/>
              <a:t>IPR2014</a:t>
            </a:r>
            <a:r>
              <a:rPr lang="en-US" sz="1400" dirty="0" smtClean="0"/>
              <a:t>-00244 (Dec. 17, 2013) (Paper 4).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14</a:t>
            </a:fld>
            <a:endParaRPr lang="en-US" altLang="en-US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1219200"/>
            <a:ext cx="1599304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of Motion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institution is denied and rehearing is requested, motion for </a:t>
            </a:r>
            <a:r>
              <a:rPr lang="en-US" dirty="0" err="1" smtClean="0"/>
              <a:t>joinder</a:t>
            </a:r>
            <a:r>
              <a:rPr lang="en-US" dirty="0" smtClean="0"/>
              <a:t> may not be filed until after rehearing is granted and proceeding is instituted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sz="1400" i="1" dirty="0" smtClean="0"/>
              <a:t>Intermix Media, LLC  v. Bally Gaming, Inc.</a:t>
            </a:r>
            <a:r>
              <a:rPr lang="en-US" sz="1400" dirty="0" smtClean="0"/>
              <a:t>, </a:t>
            </a:r>
            <a:r>
              <a:rPr lang="en-US" sz="1400" dirty="0" err="1" smtClean="0"/>
              <a:t>CBM2016</a:t>
            </a:r>
            <a:r>
              <a:rPr lang="en-US" sz="1400" dirty="0" smtClean="0"/>
              <a:t>-00154 (Paper 11) (Feb. 19, 2016)</a:t>
            </a:r>
          </a:p>
          <a:p>
            <a:r>
              <a:rPr lang="en-US" u="sng" dirty="0" smtClean="0"/>
              <a:t>But</a:t>
            </a:r>
            <a:r>
              <a:rPr lang="en-US" dirty="0" smtClean="0"/>
              <a:t>: If some grounds were instituted and some grounds are subject to a request for rehearing, a subsequent petitioner may file a petition and motion for </a:t>
            </a:r>
            <a:r>
              <a:rPr lang="en-US" dirty="0" err="1" smtClean="0"/>
              <a:t>joinder</a:t>
            </a:r>
            <a:r>
              <a:rPr lang="en-US" dirty="0" smtClean="0"/>
              <a:t> while the request for rehearing is pending.  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sz="1400" i="1" dirty="0" smtClean="0"/>
              <a:t>Sirius </a:t>
            </a:r>
            <a:r>
              <a:rPr lang="en-US" sz="1400" i="1" dirty="0" err="1" smtClean="0"/>
              <a:t>XM</a:t>
            </a:r>
            <a:r>
              <a:rPr lang="en-US" sz="1400" i="1" dirty="0" smtClean="0"/>
              <a:t> Radio Inc. v. Dragon Intellectual Property , LLC</a:t>
            </a:r>
            <a:r>
              <a:rPr lang="en-US" sz="1400" dirty="0" smtClean="0"/>
              <a:t>, Case </a:t>
            </a:r>
            <a:r>
              <a:rPr lang="en-US" sz="1400" dirty="0" err="1" smtClean="0"/>
              <a:t>IPR2015</a:t>
            </a:r>
            <a:r>
              <a:rPr lang="en-US" sz="1400" dirty="0" smtClean="0"/>
              <a:t>-001735 (Jan. 8, 2016) (Paper 16)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Petitioners, </a:t>
            </a:r>
            <a:r>
              <a:rPr lang="en-US" dirty="0" err="1" smtClean="0"/>
              <a:t>Joinder</a:t>
            </a:r>
            <a:r>
              <a:rPr lang="en-US" dirty="0" smtClean="0"/>
              <a:t> 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Don’t count on co-</a:t>
            </a:r>
            <a:r>
              <a:rPr lang="en-US" sz="2400" dirty="0" err="1" smtClean="0"/>
              <a:t>defendant’s</a:t>
            </a:r>
            <a:r>
              <a:rPr lang="en-US" sz="2400" dirty="0" smtClean="0"/>
              <a:t> petition being granted</a:t>
            </a:r>
          </a:p>
          <a:p>
            <a:r>
              <a:rPr lang="en-US" sz="2400" dirty="0" smtClean="0"/>
              <a:t>Co-defendant may settle with patent owner before institution</a:t>
            </a:r>
          </a:p>
          <a:p>
            <a:r>
              <a:rPr lang="en-US" sz="2400" dirty="0" smtClean="0"/>
              <a:t>Generally good practice to file own petition early</a:t>
            </a:r>
          </a:p>
          <a:p>
            <a:r>
              <a:rPr lang="en-US" sz="2400" dirty="0" smtClean="0"/>
              <a:t>If one-year bar applies to you, prepare petition and </a:t>
            </a:r>
            <a:r>
              <a:rPr lang="en-US" sz="2400" dirty="0" err="1" smtClean="0"/>
              <a:t>joinder</a:t>
            </a:r>
            <a:r>
              <a:rPr lang="en-US" sz="2400" dirty="0" smtClean="0"/>
              <a:t> motion early, in case petitioner and patent owner settle immediately after institution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Petitioners, </a:t>
            </a:r>
            <a:r>
              <a:rPr lang="en-US" dirty="0" err="1" smtClean="0"/>
              <a:t>Joinder</a:t>
            </a:r>
            <a:r>
              <a:rPr lang="en-US" dirty="0" smtClean="0"/>
              <a:t> Available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Additional considerations:</a:t>
            </a:r>
          </a:p>
          <a:p>
            <a:pPr lvl="1"/>
            <a:r>
              <a:rPr lang="en-US" sz="2400" dirty="0" smtClean="0"/>
              <a:t>Would </a:t>
            </a:r>
            <a:r>
              <a:rPr lang="en-US" sz="2400" dirty="0" err="1" smtClean="0"/>
              <a:t>joinder</a:t>
            </a:r>
            <a:r>
              <a:rPr lang="en-US" sz="2400" dirty="0" smtClean="0"/>
              <a:t> improve your chances at obtaining a stay of district court litigation?</a:t>
            </a:r>
          </a:p>
          <a:p>
            <a:pPr lvl="1"/>
            <a:r>
              <a:rPr lang="en-US" sz="2400" dirty="0" smtClean="0"/>
              <a:t>Do the claim constructions of the original petitioner conflict with yours?</a:t>
            </a:r>
          </a:p>
          <a:p>
            <a:pPr lvl="1"/>
            <a:r>
              <a:rPr lang="en-US" sz="2400" dirty="0" smtClean="0"/>
              <a:t>Would </a:t>
            </a:r>
            <a:r>
              <a:rPr lang="en-US" sz="2400" dirty="0" err="1" smtClean="0"/>
              <a:t>joinder</a:t>
            </a:r>
            <a:r>
              <a:rPr lang="en-US" sz="2400" dirty="0" smtClean="0"/>
              <a:t> result in a final written decision before trial?  Before appeal?</a:t>
            </a:r>
          </a:p>
          <a:p>
            <a:pPr lvl="1"/>
            <a:r>
              <a:rPr lang="en-US" sz="2400" dirty="0" smtClean="0"/>
              <a:t>Are you comfortable that you will now be </a:t>
            </a:r>
            <a:r>
              <a:rPr lang="en-US" sz="2400" dirty="0" err="1" smtClean="0"/>
              <a:t>estopped</a:t>
            </a:r>
            <a:r>
              <a:rPr lang="en-US" sz="2400" dirty="0" smtClean="0"/>
              <a:t> in district court under § 315(e)?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Petitioners, </a:t>
            </a:r>
            <a:r>
              <a:rPr lang="en-US" dirty="0" err="1" smtClean="0"/>
              <a:t>Joinder</a:t>
            </a:r>
            <a:r>
              <a:rPr lang="en-US" dirty="0" smtClean="0"/>
              <a:t> Unavailable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Filing a duplicate petition could be denied under § 325(d)</a:t>
            </a:r>
          </a:p>
          <a:p>
            <a:r>
              <a:rPr lang="en-US" dirty="0" smtClean="0"/>
              <a:t>Permitting duplicate petitions without </a:t>
            </a:r>
            <a:r>
              <a:rPr lang="en-US" dirty="0" err="1" smtClean="0"/>
              <a:t>joinder</a:t>
            </a:r>
            <a:r>
              <a:rPr lang="en-US" dirty="0" smtClean="0"/>
              <a:t> … “would risk encouraging parties to engage in a pattern of duplicative filings that harass patent owners”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sz="1400" i="1" dirty="0" err="1" smtClean="0"/>
              <a:t>MaxLinear</a:t>
            </a:r>
            <a:r>
              <a:rPr lang="en-US" sz="1400" i="1" dirty="0" smtClean="0"/>
              <a:t>, Inc. v. </a:t>
            </a:r>
            <a:r>
              <a:rPr lang="en-US" sz="1400" i="1" dirty="0" err="1" smtClean="0"/>
              <a:t>Cresta</a:t>
            </a:r>
            <a:r>
              <a:rPr lang="en-US" sz="1400" i="1" dirty="0" smtClean="0"/>
              <a:t> Tech. Corp.</a:t>
            </a:r>
            <a:r>
              <a:rPr lang="en-US" sz="1400" dirty="0" smtClean="0"/>
              <a:t>, Case </a:t>
            </a:r>
            <a:r>
              <a:rPr lang="en-US" sz="1400" dirty="0" err="1" smtClean="0"/>
              <a:t>IPR2015</a:t>
            </a:r>
            <a:r>
              <a:rPr lang="en-US" sz="1400" dirty="0" smtClean="0"/>
              <a:t>-00593 (Aug. 14, 2015) (Paper 9)</a:t>
            </a:r>
          </a:p>
          <a:p>
            <a:r>
              <a:rPr lang="en-US" dirty="0" smtClean="0"/>
              <a:t>Where grounds are “appreciably different,” PTAB typically will not deny under § 325(d)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sz="1400" i="1" dirty="0" smtClean="0"/>
              <a:t>See, e.g.</a:t>
            </a:r>
            <a:r>
              <a:rPr lang="en-US" sz="1400" dirty="0" smtClean="0"/>
              <a:t>, </a:t>
            </a:r>
            <a:r>
              <a:rPr lang="en-US" sz="1400" i="1" dirty="0" smtClean="0"/>
              <a:t>Sony Corp. v. Imation Corp.</a:t>
            </a:r>
            <a:r>
              <a:rPr lang="en-US" sz="1400" dirty="0" smtClean="0"/>
              <a:t>, Case </a:t>
            </a:r>
            <a:r>
              <a:rPr lang="en-US" sz="1400" dirty="0" err="1" smtClean="0"/>
              <a:t>IPR2015</a:t>
            </a:r>
            <a:r>
              <a:rPr lang="en-US" sz="1400" dirty="0" smtClean="0"/>
              <a:t>-01557 (Jan. 4, 2016) (Paper 7)</a:t>
            </a:r>
            <a:endParaRPr lang="en-US" sz="1400" i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Petitioner, </a:t>
            </a:r>
            <a:r>
              <a:rPr lang="en-US" dirty="0" err="1" smtClean="0"/>
              <a:t>Joinder</a:t>
            </a:r>
            <a:r>
              <a:rPr lang="en-US" dirty="0" smtClean="0"/>
              <a:t> Unavailable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Successive petitions by a single petitioner are often denied under § 325(d), even if there are differences in the art and arguments.</a:t>
            </a:r>
          </a:p>
          <a:p>
            <a:pPr lvl="1">
              <a:buNone/>
            </a:pPr>
            <a:endParaRPr lang="en-US" sz="1400" i="1" dirty="0" smtClean="0"/>
          </a:p>
          <a:p>
            <a:pPr lvl="1">
              <a:buNone/>
            </a:pPr>
            <a:endParaRPr lang="en-US" sz="1400" i="1" dirty="0" smtClean="0"/>
          </a:p>
          <a:p>
            <a:pPr lvl="1">
              <a:buNone/>
            </a:pPr>
            <a:endParaRPr lang="en-US" sz="1400" i="1" dirty="0" smtClean="0"/>
          </a:p>
          <a:p>
            <a:pPr lvl="1">
              <a:buNone/>
            </a:pPr>
            <a:endParaRPr lang="en-US" sz="1400" i="1" dirty="0" smtClean="0"/>
          </a:p>
          <a:p>
            <a:pPr lvl="1">
              <a:buNone/>
            </a:pPr>
            <a:endParaRPr lang="en-US" sz="1400" i="1" dirty="0" smtClean="0"/>
          </a:p>
          <a:p>
            <a:pPr lvl="1">
              <a:buNone/>
            </a:pPr>
            <a:endParaRPr lang="en-US" sz="1400" i="1" dirty="0" smtClean="0"/>
          </a:p>
          <a:p>
            <a:pPr lvl="1">
              <a:buNone/>
            </a:pPr>
            <a:endParaRPr lang="en-US" sz="1400" i="1" dirty="0" smtClean="0"/>
          </a:p>
          <a:p>
            <a:pPr lvl="1">
              <a:buNone/>
            </a:pPr>
            <a:endParaRPr lang="en-US" sz="1400" i="1" dirty="0" smtClean="0"/>
          </a:p>
          <a:p>
            <a:pPr lvl="1">
              <a:buNone/>
            </a:pPr>
            <a:endParaRPr lang="en-US" sz="1400" i="1" dirty="0" smtClean="0"/>
          </a:p>
          <a:p>
            <a:pPr lvl="1">
              <a:buNone/>
            </a:pPr>
            <a:r>
              <a:rPr lang="en-US" sz="1400" i="1" dirty="0" smtClean="0"/>
              <a:t>	</a:t>
            </a:r>
            <a:r>
              <a:rPr lang="en-US" sz="1400" i="1" dirty="0" err="1" smtClean="0"/>
              <a:t>Conopco</a:t>
            </a:r>
            <a:r>
              <a:rPr lang="en-US" sz="1400" i="1" dirty="0" smtClean="0"/>
              <a:t>, Inc. </a:t>
            </a:r>
            <a:r>
              <a:rPr lang="en-US" sz="1400" i="1" dirty="0" err="1" smtClean="0"/>
              <a:t>dba</a:t>
            </a:r>
            <a:r>
              <a:rPr lang="en-US" sz="1400" i="1" dirty="0" smtClean="0"/>
              <a:t> Unilever v. Procter &amp; Gamble Co.</a:t>
            </a:r>
            <a:r>
              <a:rPr lang="en-US" sz="1400" dirty="0" smtClean="0"/>
              <a:t>, Case </a:t>
            </a:r>
            <a:r>
              <a:rPr lang="en-US" sz="1400" dirty="0" err="1" smtClean="0"/>
              <a:t>IPR2014</a:t>
            </a:r>
            <a:r>
              <a:rPr lang="en-US" sz="1400" dirty="0" smtClean="0"/>
              <a:t>-00506 (Dec. 10, 2014) (Paper 25) (Informative Decision)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i="1" dirty="0" smtClean="0"/>
          </a:p>
          <a:p>
            <a:pPr lvl="1"/>
            <a:endParaRPr lang="en-US" i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19</a:t>
            </a:fld>
            <a:endParaRPr lang="en-US" alt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371600" y="3048000"/>
            <a:ext cx="6819900" cy="1733550"/>
            <a:chOff x="1371600" y="3048000"/>
            <a:chExt cx="6819900" cy="1733550"/>
          </a:xfrm>
        </p:grpSpPr>
        <p:pic>
          <p:nvPicPr>
            <p:cNvPr id="30721" name="Picture 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371600" y="3048000"/>
              <a:ext cx="6819900" cy="1362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23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371600" y="4495800"/>
              <a:ext cx="4048125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Relevant Statutes and Code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Procedural and Timing Considerations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Non-traditional Uses of </a:t>
            </a:r>
            <a:r>
              <a:rPr lang="en-US" sz="3200" dirty="0" err="1" smtClean="0"/>
              <a:t>Joinder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Considerations: Same Petitioner, </a:t>
            </a:r>
            <a:r>
              <a:rPr lang="en-US" dirty="0" err="1" smtClean="0"/>
              <a:t>Joinder</a:t>
            </a:r>
            <a:r>
              <a:rPr lang="en-US" dirty="0" smtClean="0"/>
              <a:t> Unavailable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Adding additional claims may still not overcome § 325(d)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r>
              <a:rPr lang="fr-FR" i="1" dirty="0" smtClean="0"/>
              <a:t>	</a:t>
            </a:r>
          </a:p>
          <a:p>
            <a:pPr lvl="1">
              <a:buNone/>
            </a:pPr>
            <a:endParaRPr lang="fr-FR" sz="1400" i="1" dirty="0" smtClean="0"/>
          </a:p>
          <a:p>
            <a:r>
              <a:rPr lang="en-US" i="1" dirty="0" smtClean="0"/>
              <a:t>Practice Notes:</a:t>
            </a:r>
          </a:p>
          <a:p>
            <a:pPr lvl="1"/>
            <a:r>
              <a:rPr lang="en-US" dirty="0" smtClean="0"/>
              <a:t>Affirmatively show why the art </a:t>
            </a:r>
            <a:r>
              <a:rPr lang="en-US" u="sng" dirty="0" smtClean="0"/>
              <a:t>and</a:t>
            </a:r>
            <a:r>
              <a:rPr lang="en-US" dirty="0" smtClean="0"/>
              <a:t> arguments are different</a:t>
            </a:r>
          </a:p>
          <a:p>
            <a:pPr lvl="1"/>
            <a:r>
              <a:rPr lang="en-US" dirty="0" smtClean="0"/>
              <a:t>If possible, explain why they could not have been raised in the first petition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20</a:t>
            </a:fld>
            <a:endParaRPr lang="en-US" alt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505200" y="3505200"/>
            <a:ext cx="5410200" cy="1243012"/>
            <a:chOff x="2433637" y="1671638"/>
            <a:chExt cx="6324600" cy="1547812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05075" y="1671638"/>
              <a:ext cx="6105525" cy="771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433637" y="2438400"/>
              <a:ext cx="6324600" cy="781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Rectangle 10"/>
          <p:cNvSpPr/>
          <p:nvPr/>
        </p:nvSpPr>
        <p:spPr>
          <a:xfrm>
            <a:off x="6248400" y="2362200"/>
            <a:ext cx="2743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buNone/>
            </a:pPr>
            <a:r>
              <a:rPr lang="fr-FR" sz="1400" i="1" dirty="0" smtClean="0">
                <a:latin typeface="+mn-lt"/>
              </a:rPr>
              <a:t>Travelocity.com </a:t>
            </a:r>
            <a:r>
              <a:rPr lang="fr-FR" sz="1400" i="1" dirty="0" err="1" smtClean="0">
                <a:latin typeface="+mn-lt"/>
              </a:rPr>
              <a:t>LP</a:t>
            </a:r>
            <a:r>
              <a:rPr lang="fr-FR" sz="1400" i="1" dirty="0" smtClean="0">
                <a:latin typeface="+mn-lt"/>
              </a:rPr>
              <a:t>  et al. v. Cronos Technologies, </a:t>
            </a:r>
            <a:r>
              <a:rPr lang="fr-FR" sz="1400" i="1" dirty="0" err="1" smtClean="0">
                <a:latin typeface="+mn-lt"/>
              </a:rPr>
              <a:t>LLC</a:t>
            </a:r>
            <a:r>
              <a:rPr lang="fr-FR" sz="1400" i="1" dirty="0" smtClean="0">
                <a:latin typeface="+mn-lt"/>
              </a:rPr>
              <a:t>, </a:t>
            </a:r>
            <a:r>
              <a:rPr lang="fr-FR" sz="1400" dirty="0" err="1" smtClean="0">
                <a:latin typeface="+mn-lt"/>
              </a:rPr>
              <a:t>CBM2015</a:t>
            </a:r>
            <a:r>
              <a:rPr lang="fr-FR" sz="1400" dirty="0" smtClean="0">
                <a:latin typeface="+mn-lt"/>
              </a:rPr>
              <a:t>-00047 (</a:t>
            </a:r>
            <a:r>
              <a:rPr lang="fr-FR" sz="1400" dirty="0" err="1" smtClean="0">
                <a:latin typeface="+mn-lt"/>
              </a:rPr>
              <a:t>June</a:t>
            </a:r>
            <a:r>
              <a:rPr lang="fr-FR" sz="1400" dirty="0" smtClean="0">
                <a:latin typeface="+mn-lt"/>
              </a:rPr>
              <a:t> 15, 2015) (</a:t>
            </a:r>
            <a:r>
              <a:rPr lang="fr-FR" sz="1400" dirty="0" err="1" smtClean="0">
                <a:latin typeface="+mn-lt"/>
              </a:rPr>
              <a:t>Paper</a:t>
            </a:r>
            <a:r>
              <a:rPr lang="fr-FR" sz="1400" dirty="0" smtClean="0">
                <a:latin typeface="+mn-lt"/>
              </a:rPr>
              <a:t> 7)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2286000"/>
            <a:ext cx="5181600" cy="1169784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62200"/>
            <a:ext cx="7620000" cy="1219200"/>
          </a:xfrm>
        </p:spPr>
        <p:txBody>
          <a:bodyPr/>
          <a:lstStyle/>
          <a:p>
            <a:r>
              <a:rPr lang="en-US" dirty="0" smtClean="0"/>
              <a:t>Non-Traditional Uses of </a:t>
            </a:r>
            <a:r>
              <a:rPr lang="en-US" dirty="0" err="1" smtClean="0"/>
              <a:t>Joinder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Joinder</a:t>
            </a:r>
            <a:r>
              <a:rPr lang="en-US" dirty="0" smtClean="0"/>
              <a:t> of Parties vs. </a:t>
            </a:r>
            <a:r>
              <a:rPr lang="en-US" dirty="0" err="1" smtClean="0"/>
              <a:t>Joinder</a:t>
            </a:r>
            <a:r>
              <a:rPr lang="en-US" dirty="0" smtClean="0"/>
              <a:t> of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35 </a:t>
            </a:r>
            <a:r>
              <a:rPr lang="en-US" sz="2400" dirty="0" err="1" smtClean="0"/>
              <a:t>U.S.C.</a:t>
            </a:r>
            <a:r>
              <a:rPr lang="en-US" sz="2400" dirty="0" smtClean="0"/>
              <a:t> § 315(c): </a:t>
            </a:r>
          </a:p>
          <a:p>
            <a:pPr lvl="1">
              <a:buNone/>
            </a:pPr>
            <a:r>
              <a:rPr lang="en-US" sz="2400" dirty="0" smtClean="0"/>
              <a:t>	“If the Director institutes an inter partes review, the Director, in his or her discretion, may join as a party to that inter partes review </a:t>
            </a:r>
            <a:r>
              <a:rPr lang="en-US" sz="2400" b="1" i="1" u="sng" dirty="0" smtClean="0"/>
              <a:t>any person</a:t>
            </a:r>
            <a:r>
              <a:rPr lang="en-US" sz="2400" b="1" i="1" dirty="0" smtClean="0"/>
              <a:t> </a:t>
            </a:r>
            <a:r>
              <a:rPr lang="en-US" sz="2400" dirty="0" smtClean="0"/>
              <a:t>who properly files a petition under section 311 … .”</a:t>
            </a:r>
          </a:p>
          <a:p>
            <a:r>
              <a:rPr lang="en-US" sz="2400" dirty="0" smtClean="0"/>
              <a:t>Most common scenario: </a:t>
            </a:r>
            <a:r>
              <a:rPr lang="en-US" sz="2400" dirty="0" err="1" smtClean="0"/>
              <a:t>Joinder</a:t>
            </a:r>
            <a:r>
              <a:rPr lang="en-US" sz="2400" dirty="0" smtClean="0"/>
              <a:t> of parties</a:t>
            </a:r>
          </a:p>
          <a:p>
            <a:r>
              <a:rPr lang="en-US" sz="2400" dirty="0" smtClean="0"/>
              <a:t>Less common (and more controversial) scenario: </a:t>
            </a:r>
            <a:r>
              <a:rPr lang="en-US" sz="2400" dirty="0" err="1" smtClean="0"/>
              <a:t>Joinder</a:t>
            </a:r>
            <a:r>
              <a:rPr lang="en-US" sz="2400" dirty="0" smtClean="0"/>
              <a:t> of issues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Joinder</a:t>
            </a:r>
            <a:r>
              <a:rPr lang="en-US" dirty="0" smtClean="0"/>
              <a:t> of Parties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“The Office anticipates that </a:t>
            </a:r>
            <a:r>
              <a:rPr lang="en-US" sz="2600" dirty="0" err="1" smtClean="0"/>
              <a:t>joinder</a:t>
            </a:r>
            <a:r>
              <a:rPr lang="en-US" sz="2600" dirty="0" smtClean="0"/>
              <a:t> will be allowed as of right – if an inter partes review is instituted on the basis of a petition, for example, a party that files an identical petition will be joined to that proceeding, and thus allowed to file its own briefs and make its own arguments.” </a:t>
            </a:r>
          </a:p>
          <a:p>
            <a:pPr lvl="1">
              <a:buNone/>
            </a:pPr>
            <a:r>
              <a:rPr lang="en-US" sz="2600" dirty="0" smtClean="0"/>
              <a:t>	157 CONG. REC. </a:t>
            </a:r>
            <a:r>
              <a:rPr lang="en-US" sz="2600" dirty="0" err="1" smtClean="0"/>
              <a:t>S1376</a:t>
            </a:r>
            <a:r>
              <a:rPr lang="en-US" sz="2600" dirty="0" smtClean="0"/>
              <a:t> (daily ed. Mar. 8, 2011) (statement of former Senator Jon </a:t>
            </a:r>
            <a:r>
              <a:rPr lang="en-US" sz="2600" dirty="0" err="1" smtClean="0"/>
              <a:t>Kyl</a:t>
            </a:r>
            <a:r>
              <a:rPr lang="en-US" sz="2600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Joinder</a:t>
            </a:r>
            <a:r>
              <a:rPr lang="en-US" dirty="0" smtClean="0"/>
              <a:t> of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“If a party seeking </a:t>
            </a:r>
            <a:r>
              <a:rPr lang="en-US" dirty="0" err="1" smtClean="0"/>
              <a:t>joinder</a:t>
            </a:r>
            <a:r>
              <a:rPr lang="en-US" dirty="0" smtClean="0"/>
              <a:t> also presents additional challenges to validity that satisfy the threshold for instituting a proceeding, the Office will either join that party and its new arguments to the existing proceeding, or institute a second proceeding for the patent.” </a:t>
            </a:r>
          </a:p>
          <a:p>
            <a:pPr lvl="1">
              <a:buNone/>
            </a:pPr>
            <a:r>
              <a:rPr lang="en-US" dirty="0" smtClean="0"/>
              <a:t>	157 CONG. REC. </a:t>
            </a:r>
            <a:r>
              <a:rPr lang="en-US" dirty="0" err="1" smtClean="0"/>
              <a:t>S1376</a:t>
            </a:r>
            <a:r>
              <a:rPr lang="en-US" dirty="0" smtClean="0"/>
              <a:t> (daily ed. Mar. 8, 2011) (statement of Sen. </a:t>
            </a:r>
            <a:r>
              <a:rPr lang="en-US" dirty="0" err="1" smtClean="0"/>
              <a:t>Kyl</a:t>
            </a:r>
            <a:r>
              <a:rPr lang="en-US" dirty="0" smtClean="0"/>
              <a:t>)</a:t>
            </a:r>
          </a:p>
          <a:p>
            <a:r>
              <a:rPr lang="en-US" dirty="0" smtClean="0"/>
              <a:t>“The Director may allow </a:t>
            </a:r>
            <a:r>
              <a:rPr lang="en-US" b="1" i="1" u="sng" dirty="0" smtClean="0"/>
              <a:t>other</a:t>
            </a:r>
            <a:r>
              <a:rPr lang="en-US" dirty="0" smtClean="0"/>
              <a:t> petitioners to join an inter partes or post-grant review.” </a:t>
            </a:r>
          </a:p>
          <a:p>
            <a:pPr lvl="1">
              <a:buNone/>
            </a:pPr>
            <a:r>
              <a:rPr lang="en-US" dirty="0" smtClean="0"/>
              <a:t>	H.R. Rep. No. 112-98, </a:t>
            </a:r>
            <a:r>
              <a:rPr lang="en-US" dirty="0" err="1" smtClean="0"/>
              <a:t>pt.1</a:t>
            </a:r>
            <a:r>
              <a:rPr lang="en-US" dirty="0" smtClean="0"/>
              <a:t>, at 76 (2011) (emphasis added)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Expanded Panel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i="1" dirty="0" smtClean="0"/>
              <a:t>	Target Corp. v.  Destination Maternity Corp., </a:t>
            </a:r>
            <a:r>
              <a:rPr lang="en-US" sz="2400" dirty="0" smtClean="0"/>
              <a:t>Case </a:t>
            </a:r>
            <a:r>
              <a:rPr lang="en-US" sz="2400" dirty="0" err="1" smtClean="0"/>
              <a:t>IPR2014</a:t>
            </a:r>
            <a:r>
              <a:rPr lang="en-US" sz="2400" dirty="0" smtClean="0"/>
              <a:t>-00508 (Feb. 12, 2015) (Papers 28 &amp; 31)</a:t>
            </a:r>
            <a:endParaRPr lang="en-US" sz="2400" i="1" dirty="0" smtClean="0"/>
          </a:p>
          <a:p>
            <a:pPr lvl="1"/>
            <a:r>
              <a:rPr lang="en-US" sz="2400" dirty="0" smtClean="0"/>
              <a:t>Same party </a:t>
            </a:r>
            <a:r>
              <a:rPr lang="en-US" sz="2400" dirty="0" err="1" smtClean="0"/>
              <a:t>joinder</a:t>
            </a:r>
            <a:r>
              <a:rPr lang="en-US" sz="2400" dirty="0" smtClean="0"/>
              <a:t> granted</a:t>
            </a:r>
          </a:p>
          <a:p>
            <a:pPr lvl="1"/>
            <a:r>
              <a:rPr lang="en-US" sz="2400" dirty="0" smtClean="0"/>
              <a:t>Petitioner moved to limit its second petition to only two claims</a:t>
            </a:r>
          </a:p>
          <a:p>
            <a:pPr lvl="1"/>
            <a:r>
              <a:rPr lang="en-US" sz="2400" dirty="0" smtClean="0"/>
              <a:t>The expanded panel instituted second petition on one claim and two grounds </a:t>
            </a:r>
          </a:p>
          <a:p>
            <a:pPr lvl="1"/>
            <a:r>
              <a:rPr lang="en-US" sz="2400" dirty="0" smtClean="0"/>
              <a:t>Both grounds involved a Japanese prior art reference withheld by patent owner in district court litigation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Expanded Panel Decisions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/>
              <a:t>Zhongshan</a:t>
            </a:r>
            <a:r>
              <a:rPr lang="en-US" i="1" dirty="0" smtClean="0"/>
              <a:t> Broad Ocean Motor, Inc. et al. v. </a:t>
            </a:r>
            <a:r>
              <a:rPr lang="en-US" i="1" dirty="0" err="1" smtClean="0"/>
              <a:t>Nidec</a:t>
            </a:r>
            <a:r>
              <a:rPr lang="en-US" i="1" dirty="0" smtClean="0"/>
              <a:t> Motor Corp.</a:t>
            </a:r>
            <a:r>
              <a:rPr lang="en-US" dirty="0" smtClean="0"/>
              <a:t>, Case </a:t>
            </a:r>
            <a:r>
              <a:rPr lang="en-US" dirty="0" err="1" smtClean="0"/>
              <a:t>IPR2015</a:t>
            </a:r>
            <a:r>
              <a:rPr lang="en-US" dirty="0" smtClean="0"/>
              <a:t>-00762 (Oct. 5, 2015) (Paper 16)</a:t>
            </a:r>
          </a:p>
          <a:p>
            <a:pPr lvl="1"/>
            <a:r>
              <a:rPr lang="en-US" dirty="0" err="1" smtClean="0"/>
              <a:t>Joinder</a:t>
            </a:r>
            <a:r>
              <a:rPr lang="en-US" dirty="0" smtClean="0"/>
              <a:t> granted, allowing a petitioner to cure its failure to provide an attesting affidavit for the translation of a foreign language reference in the first petition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26</a:t>
            </a:fld>
            <a:endParaRPr lang="en-US" altLang="en-US" dirty="0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3657600"/>
            <a:ext cx="5791200" cy="2281126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Claims in Second 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PTAB may deny </a:t>
            </a:r>
            <a:r>
              <a:rPr lang="en-US" dirty="0" err="1" smtClean="0"/>
              <a:t>joinder</a:t>
            </a:r>
            <a:r>
              <a:rPr lang="en-US" dirty="0" smtClean="0"/>
              <a:t> of additional claims if found to add “additional complexity”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sz="1400" i="1" dirty="0" smtClean="0"/>
              <a:t>Great West Casualty Co. v. Intellectual Ventures II LLC</a:t>
            </a:r>
            <a:r>
              <a:rPr lang="en-US" sz="1400" dirty="0" smtClean="0"/>
              <a:t>, Case </a:t>
            </a:r>
            <a:r>
              <a:rPr lang="en-US" sz="1400" dirty="0" err="1" smtClean="0"/>
              <a:t>IPR2016</a:t>
            </a:r>
            <a:r>
              <a:rPr lang="en-US" sz="1400" dirty="0" smtClean="0"/>
              <a:t>-00453 (Feb. 22, 2016) (Paper 8)</a:t>
            </a:r>
          </a:p>
          <a:p>
            <a:endParaRPr lang="en-US" dirty="0" smtClean="0"/>
          </a:p>
          <a:p>
            <a:r>
              <a:rPr lang="en-US" dirty="0" smtClean="0"/>
              <a:t>Requesting additional dependent claims may be okay, especially if based on the same grounds as in the original petition</a:t>
            </a:r>
          </a:p>
          <a:p>
            <a:pPr lvl="1"/>
            <a:r>
              <a:rPr lang="en-US" sz="1400" i="1" dirty="0" smtClean="0"/>
              <a:t>Samsung </a:t>
            </a:r>
            <a:r>
              <a:rPr lang="en-US" sz="1400" i="1" dirty="0" err="1" smtClean="0"/>
              <a:t>Elecs</a:t>
            </a:r>
            <a:r>
              <a:rPr lang="en-US" sz="1400" i="1" dirty="0" smtClean="0"/>
              <a:t>. Co., Inc. v. Virginia Innovation Sciences, Inc.</a:t>
            </a:r>
            <a:r>
              <a:rPr lang="en-US" sz="1400" dirty="0" smtClean="0"/>
              <a:t>, Case </a:t>
            </a:r>
            <a:r>
              <a:rPr lang="en-US" sz="1400" dirty="0" err="1" smtClean="0"/>
              <a:t>IPR2014</a:t>
            </a:r>
            <a:r>
              <a:rPr lang="en-US" sz="1400" dirty="0" smtClean="0"/>
              <a:t>-00557 (June 13, 2014) (Paper 10)</a:t>
            </a:r>
          </a:p>
          <a:p>
            <a:pPr lvl="1"/>
            <a:r>
              <a:rPr lang="en-US" sz="1400" i="1" dirty="0" smtClean="0"/>
              <a:t>Google Inc. v. </a:t>
            </a:r>
            <a:r>
              <a:rPr lang="en-US" sz="1400" i="1" dirty="0" err="1" smtClean="0"/>
              <a:t>SmartFlash</a:t>
            </a:r>
            <a:r>
              <a:rPr lang="en-US" sz="1400" i="1" dirty="0" smtClean="0"/>
              <a:t> LLC</a:t>
            </a:r>
            <a:r>
              <a:rPr lang="en-US" sz="1400" dirty="0" smtClean="0"/>
              <a:t>, Case </a:t>
            </a:r>
            <a:r>
              <a:rPr lang="en-US" sz="1400" dirty="0" err="1" smtClean="0"/>
              <a:t>CBM2015</a:t>
            </a:r>
            <a:r>
              <a:rPr lang="en-US" sz="1400" dirty="0" smtClean="0"/>
              <a:t>-00132 (Dec. 1, 2015) (Paper 14)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27</a:t>
            </a:fld>
            <a:endParaRPr lang="en-US" altLang="en-US" dirty="0"/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1030"/>
            <a:ext cx="7620000" cy="674370"/>
          </a:xfrm>
        </p:spPr>
        <p:txBody>
          <a:bodyPr/>
          <a:lstStyle/>
          <a:p>
            <a:r>
              <a:rPr lang="en-US" dirty="0" smtClean="0"/>
              <a:t>Modifying Original Grounds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451609"/>
            <a:ext cx="7620000" cy="4644391"/>
          </a:xfrm>
        </p:spPr>
        <p:txBody>
          <a:bodyPr/>
          <a:lstStyle/>
          <a:p>
            <a:r>
              <a:rPr lang="en-US" dirty="0" smtClean="0"/>
              <a:t>PTAB may permit slight modification of grounds such as adding new arguments regarding secondary considerations for obviousness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sz="1400" i="1" dirty="0" err="1" smtClean="0"/>
              <a:t>Lupin</a:t>
            </a:r>
            <a:r>
              <a:rPr lang="en-US" sz="1400" i="1" dirty="0" smtClean="0"/>
              <a:t> Ltd. et al. v. Daiichi. Inc.</a:t>
            </a:r>
            <a:r>
              <a:rPr lang="en-US" sz="1400" dirty="0" smtClean="0"/>
              <a:t>, Case </a:t>
            </a:r>
            <a:r>
              <a:rPr lang="en-US" sz="1400" dirty="0" err="1" smtClean="0"/>
              <a:t>IPR</a:t>
            </a:r>
            <a:r>
              <a:rPr lang="en-US" sz="1400" dirty="0" smtClean="0"/>
              <a:t> 2015-01881 (Jan. 19, 2016) (Paper 11)</a:t>
            </a:r>
          </a:p>
          <a:p>
            <a:r>
              <a:rPr lang="en-US" dirty="0" smtClean="0"/>
              <a:t>Generally cannot use subsequent petitions to correct deficiencies in earlier petitions on grounds not instituted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sz="1400" i="1" dirty="0" smtClean="0"/>
              <a:t>LG </a:t>
            </a:r>
            <a:r>
              <a:rPr lang="en-US" sz="1400" i="1" dirty="0" err="1" smtClean="0"/>
              <a:t>Elecs</a:t>
            </a:r>
            <a:r>
              <a:rPr lang="en-US" sz="1400" i="1" dirty="0" smtClean="0"/>
              <a:t>., Inc. v. ATI Techs </a:t>
            </a:r>
            <a:r>
              <a:rPr lang="en-US" sz="1400" i="1" dirty="0" err="1" smtClean="0"/>
              <a:t>ULC</a:t>
            </a:r>
            <a:r>
              <a:rPr lang="en-US" sz="1400" dirty="0" smtClean="0"/>
              <a:t>, Case </a:t>
            </a:r>
            <a:r>
              <a:rPr lang="en-US" sz="1400" dirty="0" err="1" smtClean="0"/>
              <a:t>IPR2015</a:t>
            </a:r>
            <a:r>
              <a:rPr lang="en-US" sz="1400" dirty="0" smtClean="0"/>
              <a:t>-01620 (Feb. 2, 2016) (Paper 10)</a:t>
            </a:r>
          </a:p>
          <a:p>
            <a:r>
              <a:rPr lang="en-US" dirty="0" smtClean="0"/>
              <a:t>These attempts are most often denied under § 325(d).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sz="1400" i="1" dirty="0" smtClean="0"/>
              <a:t>Samsung </a:t>
            </a:r>
            <a:r>
              <a:rPr lang="en-US" sz="1400" i="1" dirty="0" err="1" smtClean="0"/>
              <a:t>Elecs</a:t>
            </a:r>
            <a:r>
              <a:rPr lang="en-US" sz="1400" i="1" dirty="0" smtClean="0"/>
              <a:t>. et al., v. Rembrandt Wireless </a:t>
            </a:r>
            <a:br>
              <a:rPr lang="en-US" sz="1400" i="1" dirty="0" smtClean="0"/>
            </a:br>
            <a:r>
              <a:rPr lang="en-US" sz="1400" i="1" dirty="0" smtClean="0"/>
              <a:t>Techs., LP</a:t>
            </a:r>
            <a:r>
              <a:rPr lang="en-US" sz="1400" dirty="0" smtClean="0"/>
              <a:t>, Case </a:t>
            </a:r>
            <a:r>
              <a:rPr lang="en-US" sz="1400" dirty="0" err="1" smtClean="0"/>
              <a:t>IPR2015</a:t>
            </a:r>
            <a:r>
              <a:rPr lang="en-US" sz="1400" dirty="0" smtClean="0"/>
              <a:t>-00114 (Jan. 28, 2015) </a:t>
            </a:r>
            <a:br>
              <a:rPr lang="en-US" sz="1400" dirty="0" smtClean="0"/>
            </a:br>
            <a:r>
              <a:rPr lang="en-US" sz="1400" dirty="0" smtClean="0"/>
              <a:t>(Paper 14)</a:t>
            </a:r>
            <a:r>
              <a:rPr lang="en-US" sz="1400" i="1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28</a:t>
            </a:fld>
            <a:endParaRPr lang="en-US" altLang="en-US" dirty="0"/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468630"/>
            <a:ext cx="7620000" cy="1360170"/>
          </a:xfrm>
        </p:spPr>
        <p:txBody>
          <a:bodyPr/>
          <a:lstStyle/>
          <a:p>
            <a:r>
              <a:rPr lang="en-US" dirty="0" smtClean="0"/>
              <a:t>Modifying Original Grounds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828800"/>
            <a:ext cx="7620000" cy="4034791"/>
          </a:xfrm>
        </p:spPr>
        <p:txBody>
          <a:bodyPr/>
          <a:lstStyle/>
          <a:p>
            <a:r>
              <a:rPr lang="en-US" dirty="0" smtClean="0"/>
              <a:t>“A decision to institute review on some claims should not act as an entry ticket, and a how-to guide … to challenge those claims which [the petitioner] unsuccessfully challenged in the first petition.” 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sz="1400" i="1" dirty="0" err="1" smtClean="0"/>
              <a:t>ZTE</a:t>
            </a:r>
            <a:r>
              <a:rPr lang="en-US" sz="1400" i="1" dirty="0" smtClean="0"/>
              <a:t> Corp. et al. v. </a:t>
            </a:r>
            <a:r>
              <a:rPr lang="en-US" sz="1400" i="1" dirty="0" err="1" smtClean="0"/>
              <a:t>ContentGuard</a:t>
            </a:r>
            <a:r>
              <a:rPr lang="en-US" sz="1400" i="1" dirty="0" smtClean="0"/>
              <a:t> Holdings, Inc.</a:t>
            </a:r>
            <a:r>
              <a:rPr lang="en-US" sz="1400" dirty="0" smtClean="0"/>
              <a:t>, Case </a:t>
            </a:r>
            <a:r>
              <a:rPr lang="en-US" sz="1400" dirty="0" err="1" smtClean="0"/>
              <a:t>IPR2013</a:t>
            </a:r>
            <a:r>
              <a:rPr lang="en-US" sz="1400" dirty="0" smtClean="0"/>
              <a:t>-00454 (Sept. 25, 2013) (Paper 12)</a:t>
            </a:r>
          </a:p>
          <a:p>
            <a:endParaRPr lang="en-US" dirty="0" smtClean="0"/>
          </a:p>
          <a:p>
            <a:r>
              <a:rPr lang="en-US" dirty="0" smtClean="0"/>
              <a:t>“[P]</a:t>
            </a:r>
            <a:r>
              <a:rPr lang="en-US" dirty="0" err="1" smtClean="0"/>
              <a:t>ermitting</a:t>
            </a:r>
            <a:r>
              <a:rPr lang="en-US" dirty="0" smtClean="0"/>
              <a:t> second chances without constraint undermines judicial efficiency by expending our resources on issues that were not adequately presented the first time." 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sz="1400" i="1" dirty="0" err="1" smtClean="0"/>
              <a:t>Atoptech</a:t>
            </a:r>
            <a:r>
              <a:rPr lang="en-US" sz="1400" i="1" dirty="0" smtClean="0"/>
              <a:t>, Inc. v. Synopsys Inc.</a:t>
            </a:r>
            <a:r>
              <a:rPr lang="en-US" sz="1400" dirty="0" smtClean="0"/>
              <a:t>, Case </a:t>
            </a:r>
            <a:r>
              <a:rPr lang="en-US" sz="1400" dirty="0" err="1" smtClean="0"/>
              <a:t>IPR2015</a:t>
            </a:r>
            <a:r>
              <a:rPr lang="en-US" sz="1400" dirty="0" smtClean="0"/>
              <a:t>-00760 </a:t>
            </a:r>
            <a:br>
              <a:rPr lang="en-US" sz="1400" dirty="0" smtClean="0"/>
            </a:br>
            <a:r>
              <a:rPr lang="en-US" sz="1400" dirty="0" smtClean="0"/>
              <a:t>(July 21, 2015) (Paper 14)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29</a:t>
            </a:fld>
            <a:endParaRPr lang="en-US" altLang="en-US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Introduction: Why </a:t>
            </a:r>
            <a:r>
              <a:rPr lang="en-US" dirty="0" err="1" smtClean="0"/>
              <a:t>Joinder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Evade the one-year bar under § 315(b)</a:t>
            </a:r>
          </a:p>
          <a:p>
            <a:r>
              <a:rPr lang="en-US" sz="2600" dirty="0" smtClean="0"/>
              <a:t>Obtain benefit of earlier petitions</a:t>
            </a:r>
          </a:p>
          <a:p>
            <a:r>
              <a:rPr lang="en-US" sz="2600" dirty="0" smtClean="0"/>
              <a:t>Take over proceedings if original petitioner settles with patent owner</a:t>
            </a:r>
          </a:p>
          <a:p>
            <a:r>
              <a:rPr lang="en-US" sz="2600" dirty="0" smtClean="0"/>
              <a:t>Add to or modify own earlier filed petitions (to a limited extent)</a:t>
            </a:r>
          </a:p>
          <a:p>
            <a:pPr lvl="1"/>
            <a:r>
              <a:rPr lang="en-US" sz="2600" dirty="0" smtClean="0"/>
              <a:t>Correct mistakes</a:t>
            </a:r>
          </a:p>
          <a:p>
            <a:pPr lvl="1"/>
            <a:r>
              <a:rPr lang="en-US" sz="2600" dirty="0" smtClean="0"/>
              <a:t>Add claims or issues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pic>
        <p:nvPicPr>
          <p:cNvPr id="5836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1229140"/>
            <a:ext cx="2032000" cy="1590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43000"/>
            <a:ext cx="7620000" cy="750570"/>
          </a:xfrm>
        </p:spPr>
        <p:txBody>
          <a:bodyPr/>
          <a:lstStyle/>
          <a:p>
            <a:r>
              <a:rPr lang="en-US" dirty="0" smtClean="0"/>
              <a:t>Expert Declarations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981200"/>
            <a:ext cx="7620000" cy="3882391"/>
          </a:xfrm>
        </p:spPr>
        <p:txBody>
          <a:bodyPr/>
          <a:lstStyle/>
          <a:p>
            <a:r>
              <a:rPr lang="en-US" dirty="0" smtClean="0"/>
              <a:t>May not be necessary if requested grounds are the same as the petition being joined</a:t>
            </a:r>
          </a:p>
          <a:p>
            <a:pPr lvl="1"/>
            <a:r>
              <a:rPr lang="en-US" sz="1400" i="1" dirty="0" smtClean="0"/>
              <a:t>Black Swamp IP, LLC v. </a:t>
            </a:r>
            <a:r>
              <a:rPr lang="en-US" sz="1400" i="1" dirty="0" err="1" smtClean="0"/>
              <a:t>VirnetX</a:t>
            </a:r>
            <a:r>
              <a:rPr lang="en-US" sz="1400" i="1" dirty="0" smtClean="0"/>
              <a:t> Inc.</a:t>
            </a:r>
            <a:r>
              <a:rPr lang="en-US" sz="1400" dirty="0" smtClean="0"/>
              <a:t>, Case </a:t>
            </a:r>
            <a:r>
              <a:rPr lang="en-US" sz="1400" dirty="0" err="1" smtClean="0"/>
              <a:t>IPR2016</a:t>
            </a:r>
            <a:r>
              <a:rPr lang="en-US" sz="1400" dirty="0" smtClean="0"/>
              <a:t>-00167 (Feb. 4, 2016) (Paper 12)</a:t>
            </a:r>
          </a:p>
          <a:p>
            <a:endParaRPr lang="en-US" dirty="0" smtClean="0"/>
          </a:p>
          <a:p>
            <a:r>
              <a:rPr lang="en-US" dirty="0" smtClean="0"/>
              <a:t>Using a different expert witness may be okay if providing essentially identical testimony</a:t>
            </a:r>
          </a:p>
          <a:p>
            <a:pPr lvl="1"/>
            <a:r>
              <a:rPr lang="en-US" sz="1400" i="1" dirty="0" err="1" smtClean="0"/>
              <a:t>Lupin</a:t>
            </a:r>
            <a:r>
              <a:rPr lang="en-US" sz="1400" i="1" dirty="0" smtClean="0"/>
              <a:t> Ltd. et al. v. </a:t>
            </a:r>
            <a:r>
              <a:rPr lang="en-US" sz="1400" i="1" dirty="0" err="1" smtClean="0"/>
              <a:t>Senji</a:t>
            </a:r>
            <a:r>
              <a:rPr lang="en-US" sz="1400" i="1" dirty="0" smtClean="0"/>
              <a:t> Pharm. Inc.</a:t>
            </a:r>
            <a:r>
              <a:rPr lang="en-US" sz="1400" dirty="0" smtClean="0"/>
              <a:t>, Case </a:t>
            </a:r>
            <a:r>
              <a:rPr lang="en-US" sz="1400" dirty="0" err="1" smtClean="0"/>
              <a:t>IPR2015</a:t>
            </a:r>
            <a:r>
              <a:rPr lang="en-US" sz="1400" dirty="0" smtClean="0"/>
              <a:t>-01871 (Jan. 19, 2016) (Paper 13) </a:t>
            </a:r>
          </a:p>
          <a:p>
            <a:endParaRPr lang="en-US" dirty="0" smtClean="0"/>
          </a:p>
          <a:p>
            <a:r>
              <a:rPr lang="en-US" dirty="0" smtClean="0"/>
              <a:t>But not every panel has agreed with this.</a:t>
            </a:r>
          </a:p>
          <a:p>
            <a:pPr lvl="1"/>
            <a:r>
              <a:rPr lang="en-US" sz="1400" i="1" dirty="0" smtClean="0"/>
              <a:t>See </a:t>
            </a:r>
            <a:r>
              <a:rPr lang="en-US" sz="1400" i="1" dirty="0" err="1" smtClean="0"/>
              <a:t>ZTE</a:t>
            </a:r>
            <a:r>
              <a:rPr lang="en-US" sz="1400" i="1" dirty="0" smtClean="0"/>
              <a:t> Corp. et al. v. </a:t>
            </a:r>
            <a:r>
              <a:rPr lang="en-US" sz="1400" i="1" dirty="0" err="1" smtClean="0"/>
              <a:t>Adaptix</a:t>
            </a:r>
            <a:r>
              <a:rPr lang="en-US" sz="1400" i="1" dirty="0" smtClean="0"/>
              <a:t>, Inc.</a:t>
            </a:r>
            <a:r>
              <a:rPr lang="en-US" sz="1400" dirty="0" smtClean="0"/>
              <a:t>, Case </a:t>
            </a:r>
            <a:r>
              <a:rPr lang="en-US" sz="1400" dirty="0" err="1" smtClean="0"/>
              <a:t>IPR2015</a:t>
            </a:r>
            <a:r>
              <a:rPr lang="en-US" sz="1400" dirty="0" smtClean="0"/>
              <a:t>-01184 (Jul. 24, 2015) (Paper 10)</a:t>
            </a:r>
            <a:endParaRPr lang="en-US" sz="1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30</a:t>
            </a:fld>
            <a:endParaRPr lang="en-US" altLang="en-US" dirty="0"/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66800"/>
            <a:ext cx="7620000" cy="674370"/>
          </a:xfrm>
        </p:spPr>
        <p:txBody>
          <a:bodyPr/>
          <a:lstStyle/>
          <a:p>
            <a:r>
              <a:rPr lang="en-US" dirty="0" smtClean="0"/>
              <a:t>Correcting Mistakes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752600"/>
            <a:ext cx="7620000" cy="4110991"/>
          </a:xfrm>
        </p:spPr>
        <p:txBody>
          <a:bodyPr/>
          <a:lstStyle/>
          <a:p>
            <a:r>
              <a:rPr lang="en-US" dirty="0" smtClean="0"/>
              <a:t>May correct mistakes of other petitioners, especially if doing so would not adversely impact the proceeding</a:t>
            </a:r>
          </a:p>
          <a:p>
            <a:pPr lvl="1"/>
            <a:r>
              <a:rPr lang="en-US" dirty="0" smtClean="0"/>
              <a:t>E.g., submitting new evidence to show that a prior art reference used by the original petitioner was a printed publication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sz="1400" i="1" dirty="0" smtClean="0"/>
              <a:t>Apple Inc. v. </a:t>
            </a:r>
            <a:r>
              <a:rPr lang="en-US" sz="1400" i="1" dirty="0" err="1" smtClean="0"/>
              <a:t>VirnetX</a:t>
            </a:r>
            <a:r>
              <a:rPr lang="en-US" sz="1400" i="1" dirty="0" smtClean="0"/>
              <a:t>, Inc.</a:t>
            </a:r>
            <a:r>
              <a:rPr lang="en-US" sz="1400" dirty="0" smtClean="0"/>
              <a:t>, Case </a:t>
            </a:r>
            <a:r>
              <a:rPr lang="en-US" sz="1400" dirty="0" err="1" smtClean="0"/>
              <a:t>IPR2016</a:t>
            </a:r>
            <a:r>
              <a:rPr lang="en-US" sz="1400" dirty="0" smtClean="0"/>
              <a:t>-00062 (Paper 14)</a:t>
            </a:r>
          </a:p>
          <a:p>
            <a:endParaRPr lang="en-US" dirty="0" smtClean="0"/>
          </a:p>
          <a:p>
            <a:r>
              <a:rPr lang="en-US" dirty="0" smtClean="0"/>
              <a:t>May correct own mistakes, especially if patent owner would not be prejudiced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sz="1400" i="1" dirty="0" err="1" smtClean="0"/>
              <a:t>Zhongshan</a:t>
            </a:r>
            <a:r>
              <a:rPr lang="en-US" sz="1400" i="1" dirty="0" smtClean="0"/>
              <a:t> Broad Ocean Motor, Inc. et al. v. </a:t>
            </a:r>
            <a:r>
              <a:rPr lang="en-US" sz="1400" i="1" dirty="0" err="1" smtClean="0"/>
              <a:t>Nidec</a:t>
            </a:r>
            <a:r>
              <a:rPr lang="en-US" sz="1400" i="1" dirty="0" smtClean="0"/>
              <a:t> Motor Corp.</a:t>
            </a:r>
            <a:r>
              <a:rPr lang="en-US" sz="1400" dirty="0" smtClean="0"/>
              <a:t>, Case </a:t>
            </a:r>
            <a:r>
              <a:rPr lang="en-US" sz="1400" dirty="0" err="1" smtClean="0"/>
              <a:t>IPR2015</a:t>
            </a:r>
            <a:r>
              <a:rPr lang="en-US" sz="1400" dirty="0" smtClean="0"/>
              <a:t>-00762 (Oct. 5, 2015) (Paper 16)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31</a:t>
            </a:fld>
            <a:endParaRPr lang="en-US" altLang="en-US" dirty="0"/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468630"/>
            <a:ext cx="7620000" cy="1360170"/>
          </a:xfrm>
        </p:spPr>
        <p:txBody>
          <a:bodyPr/>
          <a:lstStyle/>
          <a:p>
            <a:r>
              <a:rPr lang="en-US" dirty="0" err="1" smtClean="0"/>
              <a:t>Nonmerits</a:t>
            </a:r>
            <a:r>
              <a:rPr lang="en-US" dirty="0" smtClean="0"/>
              <a:t>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828800"/>
            <a:ext cx="7620000" cy="4034791"/>
          </a:xfrm>
        </p:spPr>
        <p:txBody>
          <a:bodyPr/>
          <a:lstStyle/>
          <a:p>
            <a:r>
              <a:rPr lang="en-US" sz="2400" dirty="0" smtClean="0"/>
              <a:t>PTAB may deny </a:t>
            </a:r>
            <a:r>
              <a:rPr lang="en-US" sz="2400" dirty="0" err="1" smtClean="0"/>
              <a:t>joinder</a:t>
            </a:r>
            <a:r>
              <a:rPr lang="en-US" sz="2400" dirty="0" smtClean="0"/>
              <a:t> if subsequent petition would introduce new </a:t>
            </a:r>
            <a:r>
              <a:rPr lang="en-US" sz="2400" dirty="0" err="1" smtClean="0"/>
              <a:t>nonmerits</a:t>
            </a:r>
            <a:r>
              <a:rPr lang="en-US" sz="2400" dirty="0" smtClean="0"/>
              <a:t> issues into the proceeding.</a:t>
            </a:r>
          </a:p>
          <a:p>
            <a:pPr lvl="1"/>
            <a:r>
              <a:rPr lang="en-US" sz="2400" dirty="0" smtClean="0"/>
              <a:t>E.g., whether second petitioner properly identified all </a:t>
            </a:r>
            <a:r>
              <a:rPr lang="en-US" sz="2400" dirty="0" err="1" smtClean="0"/>
              <a:t>RPIs</a:t>
            </a:r>
            <a:r>
              <a:rPr lang="en-US" sz="2400" dirty="0" smtClean="0"/>
              <a:t> was a new issue that would complicate the proceeding</a:t>
            </a:r>
          </a:p>
          <a:p>
            <a:pPr lvl="1">
              <a:buNone/>
            </a:pPr>
            <a:r>
              <a:rPr lang="en-US" sz="2400" i="1" dirty="0" smtClean="0"/>
              <a:t>	</a:t>
            </a:r>
            <a:r>
              <a:rPr lang="en-US" sz="1400" i="1" dirty="0" smtClean="0"/>
              <a:t>Unified Patents Inc. v. C-</a:t>
            </a:r>
            <a:r>
              <a:rPr lang="en-US" sz="1400" i="1" dirty="0" err="1" smtClean="0"/>
              <a:t>Cation</a:t>
            </a:r>
            <a:r>
              <a:rPr lang="en-US" sz="1400" i="1" dirty="0" smtClean="0"/>
              <a:t> Techs, LLC</a:t>
            </a:r>
            <a:r>
              <a:rPr lang="en-US" sz="1400" dirty="0" smtClean="0"/>
              <a:t>, Case </a:t>
            </a:r>
            <a:r>
              <a:rPr lang="en-US" sz="1400" dirty="0" err="1" smtClean="0"/>
              <a:t>IPR2015</a:t>
            </a:r>
            <a:r>
              <a:rPr lang="en-US" sz="1400" dirty="0" smtClean="0"/>
              <a:t>-01045 Oct. 7, 2015 (Paper 15)</a:t>
            </a:r>
            <a:endParaRPr lang="en-US" sz="2400" dirty="0" smtClean="0"/>
          </a:p>
          <a:p>
            <a:r>
              <a:rPr lang="en-US" sz="2400" dirty="0" smtClean="0"/>
              <a:t>Practice note: If </a:t>
            </a:r>
            <a:r>
              <a:rPr lang="en-US" sz="2400" dirty="0" err="1" smtClean="0"/>
              <a:t>nonmerits</a:t>
            </a:r>
            <a:r>
              <a:rPr lang="en-US" sz="2400" dirty="0" smtClean="0"/>
              <a:t> issues are anticipated (e.g., real parties-in-interest or estoppel, may be better off  by filing your own unique petition and </a:t>
            </a:r>
            <a:br>
              <a:rPr lang="en-US" sz="2400" dirty="0" smtClean="0"/>
            </a:br>
            <a:r>
              <a:rPr lang="en-US" sz="2400" dirty="0" smtClean="0"/>
              <a:t> not requesting </a:t>
            </a:r>
            <a:r>
              <a:rPr lang="en-US" sz="2400" dirty="0" err="1" smtClean="0"/>
              <a:t>joinder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32</a:t>
            </a:fld>
            <a:endParaRPr lang="en-US" altLang="en-US" dirty="0"/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7620000" cy="4267200"/>
          </a:xfrm>
        </p:spPr>
        <p:txBody>
          <a:bodyPr/>
          <a:lstStyle/>
          <a:p>
            <a:r>
              <a:rPr lang="en-US" dirty="0" smtClean="0"/>
              <a:t>Any questions?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Statutes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600" dirty="0" smtClean="0"/>
              <a:t>35 </a:t>
            </a:r>
            <a:r>
              <a:rPr lang="en-US" sz="2600" dirty="0" err="1" smtClean="0"/>
              <a:t>U.S.C.</a:t>
            </a:r>
            <a:r>
              <a:rPr lang="en-US" sz="2600" dirty="0" smtClean="0"/>
              <a:t> § 315(c) </a:t>
            </a:r>
          </a:p>
          <a:p>
            <a:pPr lvl="1">
              <a:buNone/>
            </a:pPr>
            <a:r>
              <a:rPr lang="en-US" sz="2600" dirty="0" smtClean="0"/>
              <a:t>	“If the Director institutes an inter partes review, the Director, </a:t>
            </a:r>
            <a:r>
              <a:rPr lang="en-US" sz="2600" u="sng" dirty="0" smtClean="0"/>
              <a:t>in his or her discretion</a:t>
            </a:r>
            <a:r>
              <a:rPr lang="en-US" sz="2600" dirty="0" smtClean="0"/>
              <a:t>, </a:t>
            </a:r>
            <a:r>
              <a:rPr lang="en-US" sz="2600" u="sng" dirty="0" smtClean="0"/>
              <a:t>may join</a:t>
            </a:r>
            <a:r>
              <a:rPr lang="en-US" sz="2600" dirty="0" smtClean="0"/>
              <a:t> as a party to that inter partes review any person who properly files a petition under section 311 that the Director, after receiving a preliminary response, determines </a:t>
            </a:r>
            <a:r>
              <a:rPr lang="en-US" sz="2600" u="sng" dirty="0" smtClean="0"/>
              <a:t>warrants the institution</a:t>
            </a:r>
            <a:r>
              <a:rPr lang="en-US" sz="2600" dirty="0" smtClean="0"/>
              <a:t> of an inter partes review under section 314.”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Statutes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600" dirty="0" smtClean="0"/>
              <a:t>35 </a:t>
            </a:r>
            <a:r>
              <a:rPr lang="en-US" sz="2600" dirty="0" err="1" smtClean="0"/>
              <a:t>U.S.C.</a:t>
            </a:r>
            <a:r>
              <a:rPr lang="en-US" sz="2600" dirty="0" smtClean="0"/>
              <a:t> § 325(c) </a:t>
            </a:r>
          </a:p>
          <a:p>
            <a:pPr lvl="1">
              <a:buNone/>
            </a:pPr>
            <a:r>
              <a:rPr lang="en-US" sz="2600" dirty="0" smtClean="0"/>
              <a:t>	“If more than 1 petition for a post-grant review under this chapter is properly filed against the same patent and the Director determines that more than 1 of these petitions warrants the institution of a post-grant review under section 324, the Director may consolidate such reviews into a single post-grant review.”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Statutes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35 </a:t>
            </a:r>
            <a:r>
              <a:rPr lang="en-US" dirty="0" err="1" smtClean="0"/>
              <a:t>U.S.C.</a:t>
            </a:r>
            <a:r>
              <a:rPr lang="en-US" dirty="0" smtClean="0"/>
              <a:t> § 315(b) </a:t>
            </a:r>
          </a:p>
          <a:p>
            <a:pPr lvl="1">
              <a:buNone/>
            </a:pPr>
            <a:r>
              <a:rPr lang="en-US" dirty="0" smtClean="0"/>
              <a:t>	An inter partes review may not be instituted if the petition requesting the proceeding is filed more than 1 year after the date on which the petitioner, real party in interest, or privy of the petitioner is served with a complaint alleging infringement of the patent. </a:t>
            </a:r>
            <a:r>
              <a:rPr lang="en-US" u="sng" dirty="0" smtClean="0"/>
              <a:t>The time limitation set forth in the preceding sentence shall not apply to a request for </a:t>
            </a:r>
            <a:r>
              <a:rPr lang="en-US" u="sng" dirty="0" err="1" smtClean="0"/>
              <a:t>joinder</a:t>
            </a:r>
            <a:r>
              <a:rPr lang="en-US" u="sng" dirty="0" smtClean="0"/>
              <a:t> under subsection (c)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 petition filed after the one-year deadline is still barred, if the request for </a:t>
            </a:r>
            <a:r>
              <a:rPr lang="en-US" dirty="0" err="1" smtClean="0"/>
              <a:t>joinder</a:t>
            </a:r>
            <a:r>
              <a:rPr lang="en-US" dirty="0" smtClean="0"/>
              <a:t> is denied</a:t>
            </a:r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sz="1400" i="1" dirty="0" err="1" smtClean="0"/>
              <a:t>ZTE</a:t>
            </a:r>
            <a:r>
              <a:rPr lang="en-US" sz="1400" i="1" dirty="0" smtClean="0"/>
              <a:t> Corp. et al. v. </a:t>
            </a:r>
            <a:r>
              <a:rPr lang="en-US" sz="1400" i="1" dirty="0" err="1" smtClean="0"/>
              <a:t>Adaptix</a:t>
            </a:r>
            <a:r>
              <a:rPr lang="en-US" sz="1400" i="1" dirty="0" smtClean="0"/>
              <a:t>, Inc.</a:t>
            </a:r>
            <a:r>
              <a:rPr lang="en-US" sz="1400" dirty="0" smtClean="0"/>
              <a:t>, Case </a:t>
            </a:r>
            <a:r>
              <a:rPr lang="en-US" sz="1400" dirty="0" err="1" smtClean="0"/>
              <a:t>IPR2015</a:t>
            </a:r>
            <a:r>
              <a:rPr lang="en-US" sz="1400" dirty="0" smtClean="0"/>
              <a:t>-01184 (Oct. 16, 2015) (Paper 12)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Code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37 </a:t>
            </a:r>
            <a:r>
              <a:rPr lang="en-US" sz="2400" dirty="0" err="1" smtClean="0"/>
              <a:t>C.F.R.</a:t>
            </a:r>
            <a:r>
              <a:rPr lang="en-US" sz="2400" dirty="0" smtClean="0"/>
              <a:t> § 42.122(b)</a:t>
            </a:r>
          </a:p>
          <a:p>
            <a:pPr lvl="1">
              <a:buNone/>
            </a:pPr>
            <a:r>
              <a:rPr lang="en-US" sz="2400" dirty="0" smtClean="0"/>
              <a:t>	“</a:t>
            </a:r>
            <a:r>
              <a:rPr lang="en-US" sz="2400" dirty="0" err="1" smtClean="0"/>
              <a:t>Joinder</a:t>
            </a:r>
            <a:r>
              <a:rPr lang="en-US" sz="2400" dirty="0" smtClean="0"/>
              <a:t> may be requested by a patent owner or petitioner. Any request for </a:t>
            </a:r>
            <a:r>
              <a:rPr lang="en-US" sz="2400" dirty="0" err="1" smtClean="0"/>
              <a:t>joinder</a:t>
            </a:r>
            <a:r>
              <a:rPr lang="en-US" sz="2400" dirty="0" smtClean="0"/>
              <a:t> must be filed, as a motion under § 42.22, </a:t>
            </a:r>
            <a:r>
              <a:rPr lang="en-US" sz="2400" u="sng" dirty="0" smtClean="0"/>
              <a:t>no later than one month after the institution date</a:t>
            </a:r>
            <a:r>
              <a:rPr lang="en-US" sz="2400" dirty="0" smtClean="0"/>
              <a:t> of any inter partes review for which </a:t>
            </a:r>
            <a:r>
              <a:rPr lang="en-US" sz="2400" dirty="0" err="1" smtClean="0"/>
              <a:t>joinder</a:t>
            </a:r>
            <a:r>
              <a:rPr lang="en-US" sz="2400" dirty="0" smtClean="0"/>
              <a:t> is requested. The time period set forth in § 42.101(b) shall not apply when the petition is accompanied by a request for </a:t>
            </a:r>
            <a:r>
              <a:rPr lang="en-US" sz="2400" dirty="0" err="1" smtClean="0"/>
              <a:t>joinder</a:t>
            </a:r>
            <a:r>
              <a:rPr lang="en-US" sz="2400" dirty="0" smtClean="0"/>
              <a:t>.”</a:t>
            </a:r>
          </a:p>
          <a:p>
            <a:pPr>
              <a:buNone/>
            </a:pPr>
            <a:r>
              <a:rPr lang="en-US" sz="2400" dirty="0" smtClean="0"/>
              <a:t>37 </a:t>
            </a:r>
            <a:r>
              <a:rPr lang="en-US" sz="2400" dirty="0" err="1" smtClean="0"/>
              <a:t>C.F.R.</a:t>
            </a:r>
            <a:r>
              <a:rPr lang="en-US" sz="2400" dirty="0" smtClean="0"/>
              <a:t> § 42.222(b) – Same as above, except the last sentence of 42.122(b) does not apply to </a:t>
            </a:r>
            <a:r>
              <a:rPr lang="en-US" sz="2400" dirty="0" err="1" smtClean="0"/>
              <a:t>PGR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Statutes and Code Sections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35 </a:t>
            </a:r>
            <a:r>
              <a:rPr lang="en-US" sz="2400" dirty="0" err="1" smtClean="0"/>
              <a:t>U.S.C.</a:t>
            </a:r>
            <a:r>
              <a:rPr lang="en-US" sz="2400" dirty="0" smtClean="0"/>
              <a:t> § 325(d)</a:t>
            </a:r>
          </a:p>
          <a:p>
            <a:pPr lvl="1">
              <a:buNone/>
            </a:pPr>
            <a:r>
              <a:rPr lang="en-US" sz="2400" dirty="0" smtClean="0"/>
              <a:t>	“[I]n determining whether to institute or order a proceeding … , the Director </a:t>
            </a:r>
            <a:r>
              <a:rPr lang="en-US" sz="2400" u="sng" dirty="0" smtClean="0"/>
              <a:t>may</a:t>
            </a:r>
            <a:r>
              <a:rPr lang="en-US" sz="2400" dirty="0" smtClean="0"/>
              <a:t> take into account whether, and reject the petition or request because, </a:t>
            </a:r>
            <a:r>
              <a:rPr lang="en-US" sz="2400" u="sng" dirty="0" smtClean="0"/>
              <a:t>the same or substantially the same prior art or arguments</a:t>
            </a:r>
            <a:r>
              <a:rPr lang="en-US" sz="2400" dirty="0" smtClean="0"/>
              <a:t> previously were presented to the Office.”</a:t>
            </a:r>
          </a:p>
          <a:p>
            <a:endParaRPr lang="en-US" sz="2400" dirty="0" smtClean="0"/>
          </a:p>
          <a:p>
            <a:r>
              <a:rPr lang="en-US" sz="2400" dirty="0" smtClean="0"/>
              <a:t>The PTAB has discretion to determine what is considered the same or substantially the same prior art or arguments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Joinder</a:t>
            </a:r>
            <a:r>
              <a:rPr lang="en-US" dirty="0" smtClean="0"/>
              <a:t> Statistics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38200" y="2712720"/>
          <a:ext cx="66294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6769"/>
                <a:gridCol w="1834252"/>
                <a:gridCol w="2055778"/>
                <a:gridCol w="1752601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Year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Motions Granted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Motions Denied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Motions Filed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2013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40.0%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52.0%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25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2014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51.7%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48.3%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147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2015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65.7%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28.7%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143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2016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93.3%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6.7%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15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5417A-3998-40A3-A803-209AE42A9594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5638800"/>
            <a:ext cx="6705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Data from Docket Navigator as of 3/8/2016.  Statistics exclude agreed/stipulated motions for </a:t>
            </a:r>
            <a:r>
              <a:rPr lang="en-US" sz="1400" dirty="0" err="1" smtClean="0">
                <a:latin typeface="+mn-lt"/>
              </a:rPr>
              <a:t>joinder</a:t>
            </a:r>
            <a:r>
              <a:rPr lang="en-US" sz="1400" dirty="0" smtClean="0">
                <a:latin typeface="+mn-lt"/>
              </a:rPr>
              <a:t>, but may include motions to which patent owner did not file a response</a:t>
            </a:r>
            <a:endParaRPr lang="en-US" sz="14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2052935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PTAB Grant/Denials of Motions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Firm Windows Widescreen">
  <a:themeElements>
    <a:clrScheme name="Firm Window Wall">
      <a:dk1>
        <a:srgbClr val="000000"/>
      </a:dk1>
      <a:lt1>
        <a:srgbClr val="FFFFFF"/>
      </a:lt1>
      <a:dk2>
        <a:srgbClr val="6699FF"/>
      </a:dk2>
      <a:lt2>
        <a:srgbClr val="808080"/>
      </a:lt2>
      <a:accent1>
        <a:srgbClr val="4E73A4"/>
      </a:accent1>
      <a:accent2>
        <a:srgbClr val="8AA1C0"/>
      </a:accent2>
      <a:accent3>
        <a:srgbClr val="C0AD8A"/>
      </a:accent3>
      <a:accent4>
        <a:srgbClr val="9F7B3B"/>
      </a:accent4>
      <a:accent5>
        <a:srgbClr val="AEBC70"/>
      </a:accent5>
      <a:accent6>
        <a:srgbClr val="CCA4A0"/>
      </a:accent6>
      <a:hlink>
        <a:srgbClr val="CCCCFF"/>
      </a:hlink>
      <a:folHlink>
        <a:srgbClr val="B2B2B2"/>
      </a:folHlink>
    </a:clrScheme>
    <a:fontScheme name="Asia Templat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rgbClr val="0033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rgbClr val="0033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ia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a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ia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a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a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a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a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a Template 8">
        <a:dk1>
          <a:srgbClr val="000000"/>
        </a:dk1>
        <a:lt1>
          <a:srgbClr val="FFFFFF"/>
        </a:lt1>
        <a:dk2>
          <a:srgbClr val="6699FF"/>
        </a:dk2>
        <a:lt2>
          <a:srgbClr val="808080"/>
        </a:lt2>
        <a:accent1>
          <a:srgbClr val="FF99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irm Windows">
  <a:themeElements>
    <a:clrScheme name="Firm Window Wall">
      <a:dk1>
        <a:srgbClr val="000000"/>
      </a:dk1>
      <a:lt1>
        <a:srgbClr val="FFFFFF"/>
      </a:lt1>
      <a:dk2>
        <a:srgbClr val="6699FF"/>
      </a:dk2>
      <a:lt2>
        <a:srgbClr val="808080"/>
      </a:lt2>
      <a:accent1>
        <a:srgbClr val="4E73A4"/>
      </a:accent1>
      <a:accent2>
        <a:srgbClr val="8AA1C0"/>
      </a:accent2>
      <a:accent3>
        <a:srgbClr val="C0AD8A"/>
      </a:accent3>
      <a:accent4>
        <a:srgbClr val="9F7B3B"/>
      </a:accent4>
      <a:accent5>
        <a:srgbClr val="AEBC70"/>
      </a:accent5>
      <a:accent6>
        <a:srgbClr val="CCA4A0"/>
      </a:accent6>
      <a:hlink>
        <a:srgbClr val="CCCCFF"/>
      </a:hlink>
      <a:folHlink>
        <a:srgbClr val="B2B2B2"/>
      </a:folHlink>
    </a:clrScheme>
    <a:fontScheme name="Asia Templat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rgbClr val="0033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rgbClr val="0033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ia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a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ia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a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a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a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a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a Template 8">
        <a:dk1>
          <a:srgbClr val="000000"/>
        </a:dk1>
        <a:lt1>
          <a:srgbClr val="FFFFFF"/>
        </a:lt1>
        <a:dk2>
          <a:srgbClr val="6699FF"/>
        </a:dk2>
        <a:lt2>
          <a:srgbClr val="808080"/>
        </a:lt2>
        <a:accent1>
          <a:srgbClr val="FF99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Firm Windows Widescreen</Template>
  <TotalTime>0</TotalTime>
  <Words>1190</Words>
  <Application>Microsoft Office PowerPoint</Application>
  <PresentationFormat>On-screen Show (4:3)</PresentationFormat>
  <Paragraphs>271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Firm Windows Widescreen</vt:lpstr>
      <vt:lpstr>Firm Windows</vt:lpstr>
      <vt:lpstr>Strategic Considerations for Duplicative Filings before the PTAB</vt:lpstr>
      <vt:lpstr>Agenda</vt:lpstr>
      <vt:lpstr>Introduction: Why Joinder?</vt:lpstr>
      <vt:lpstr>Relevant Statutes</vt:lpstr>
      <vt:lpstr>Relevant Statutes (cont’d)</vt:lpstr>
      <vt:lpstr>Relevant Statutes (cont’d)</vt:lpstr>
      <vt:lpstr>Relevant Code Sections</vt:lpstr>
      <vt:lpstr>Relevant Statutes and Code Sections (cont’d)</vt:lpstr>
      <vt:lpstr>Joinder Statistics</vt:lpstr>
      <vt:lpstr>Procedural Considerations</vt:lpstr>
      <vt:lpstr>Procedural Considerations (cont’d)</vt:lpstr>
      <vt:lpstr>How to Get Your Motion Granted</vt:lpstr>
      <vt:lpstr>Typical Joinder Order</vt:lpstr>
      <vt:lpstr>Timing of Motion for Joinder</vt:lpstr>
      <vt:lpstr>Timing of Motion (cont’d)</vt:lpstr>
      <vt:lpstr>Different Petitioners, Joinder Available</vt:lpstr>
      <vt:lpstr>Different Petitioners, Joinder Available (cont’d)</vt:lpstr>
      <vt:lpstr>Different Petitioners, Joinder Unavailable</vt:lpstr>
      <vt:lpstr>Single Petitioner, Joinder Unavailable</vt:lpstr>
      <vt:lpstr>Strategic Considerations: Same Petitioner, Joinder Unavailable (cont’d)</vt:lpstr>
      <vt:lpstr>Non-Traditional Uses of Joinder</vt:lpstr>
      <vt:lpstr>Joinder of Parties vs. Joinder of Issues</vt:lpstr>
      <vt:lpstr>Joinder of Parties</vt:lpstr>
      <vt:lpstr>Joinder of Issues</vt:lpstr>
      <vt:lpstr>Expanded Panel Decisions</vt:lpstr>
      <vt:lpstr>Expanded Panel Decisions (cont’d)</vt:lpstr>
      <vt:lpstr>Adding Claims in Second Petition</vt:lpstr>
      <vt:lpstr>Modifying Original Grounds</vt:lpstr>
      <vt:lpstr>Modifying Original Grounds (cont’d)</vt:lpstr>
      <vt:lpstr>Expert Declarations</vt:lpstr>
      <vt:lpstr>Correcting Mistakes</vt:lpstr>
      <vt:lpstr>Nonmerits Issues</vt:lpstr>
      <vt:lpstr>Any questions?     </vt:lpstr>
    </vt:vector>
  </TitlesOfParts>
  <Company>Jones Day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Albert Liou</dc:creator>
  <cp:lastModifiedBy>Albert Liou</cp:lastModifiedBy>
  <cp:revision>257</cp:revision>
  <cp:lastPrinted>2005-01-26T21:32:37Z</cp:lastPrinted>
  <dcterms:created xsi:type="dcterms:W3CDTF">2016-02-28T21:17:03Z</dcterms:created>
  <dcterms:modified xsi:type="dcterms:W3CDTF">2016-03-14T04:03:33Z</dcterms:modified>
</cp:coreProperties>
</file>