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380" r:id="rId4"/>
    <p:sldId id="381" r:id="rId5"/>
    <p:sldId id="382" r:id="rId6"/>
    <p:sldId id="383" r:id="rId7"/>
    <p:sldId id="270" r:id="rId8"/>
    <p:sldId id="378" r:id="rId9"/>
    <p:sldId id="379" r:id="rId10"/>
    <p:sldId id="385" r:id="rId11"/>
    <p:sldId id="38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80"/>
    <a:srgbClr val="CE6A56"/>
    <a:srgbClr val="000000"/>
    <a:srgbClr val="FFCC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660"/>
  </p:normalViewPr>
  <p:slideViewPr>
    <p:cSldViewPr>
      <p:cViewPr>
        <p:scale>
          <a:sx n="75" d="100"/>
          <a:sy n="75" d="100"/>
        </p:scale>
        <p:origin x="-97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81CC4-D82D-4973-92CE-C1AA5F432C68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69F6-EA09-4BE3-B259-895D95D60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769E9D-0B32-4ACE-A517-23BBF95DB7D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69E9D-0B32-4ACE-A517-23BBF95DB7D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69E9D-0B32-4ACE-A517-23BBF95DB7D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567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BE388-097F-4D77-AEDD-3DF67228F1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orld Tem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0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953000"/>
            <a:ext cx="6781800" cy="596900"/>
          </a:xfrm>
        </p:spPr>
        <p:txBody>
          <a:bodyPr anchor="b" anchorCtr="0"/>
          <a:lstStyle>
            <a:lvl1pPr>
              <a:defRPr sz="3200">
                <a:solidFill>
                  <a:srgbClr val="0035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0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5562600"/>
            <a:ext cx="6807200" cy="5207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0790" name="Rectangle 2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60791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60792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74BFE0-AEC2-4662-822C-2282E47DF8A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160795" name="Picture 27" descr="JD OFW Logo_RGB 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228600"/>
            <a:ext cx="3352800" cy="78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81000"/>
            <a:ext cx="7620000" cy="121920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7620000" cy="4267200"/>
          </a:xfrm>
        </p:spPr>
        <p:txBody>
          <a:bodyPr/>
          <a:lstStyle>
            <a:lvl1pPr marL="228600" indent="-228600">
              <a:defRPr/>
            </a:lvl1pPr>
            <a:lvl2pPr marL="685800" indent="-228600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3C46-5524-482E-82DE-D5955782BF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2082800"/>
            <a:ext cx="3733800" cy="408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2082800"/>
            <a:ext cx="3733800" cy="408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1CAAD-CDA6-4214-A0D5-F11088DA83C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61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61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23E3F-D478-4866-B798-3C1C6D7DFB7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11C4D-B152-415D-93E7-486B1FC8D4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82A02-FD56-48F4-B67F-53F3875942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685800"/>
            <a:ext cx="7620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905000"/>
            <a:ext cx="762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pic>
        <p:nvPicPr>
          <p:cNvPr id="159759" name="Picture 15" descr="JD 29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67638" y="5786438"/>
            <a:ext cx="931862" cy="641350"/>
          </a:xfrm>
          <a:prstGeom prst="rect">
            <a:avLst/>
          </a:prstGeom>
          <a:noFill/>
        </p:spPr>
      </p:pic>
      <p:sp>
        <p:nvSpPr>
          <p:cNvPr id="15976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0"/>
            </a:lvl1pPr>
          </a:lstStyle>
          <a:p>
            <a:endParaRPr lang="en-US" altLang="en-US" dirty="0"/>
          </a:p>
        </p:txBody>
      </p:sp>
      <p:sp>
        <p:nvSpPr>
          <p:cNvPr id="15976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08913" y="6546850"/>
            <a:ext cx="914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800" b="0"/>
            </a:lvl1pPr>
          </a:lstStyle>
          <a:p>
            <a:endParaRPr lang="en-US" altLang="en-US" dirty="0"/>
          </a:p>
        </p:txBody>
      </p:sp>
      <p:sp>
        <p:nvSpPr>
          <p:cNvPr id="15976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000" b="0"/>
            </a:lvl1pPr>
          </a:lstStyle>
          <a:p>
            <a:fld id="{DFC905F0-1438-4CBA-AFD6-DF2E76F4224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58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3399"/>
          </a:solidFill>
          <a:latin typeface="Arial Narrow" pitchFamily="34" charset="0"/>
        </a:defRPr>
      </a:lvl9pPr>
    </p:titleStyle>
    <p:bodyStyle>
      <a:lvl1pPr marL="230188" indent="-230188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•"/>
        <a:defRPr sz="24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–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–"/>
        <a:defRPr sz="2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ts val="1200"/>
        </a:spcBef>
        <a:spcAft>
          <a:spcPct val="0"/>
        </a:spcAft>
        <a:buClr>
          <a:srgbClr val="003580"/>
        </a:buClr>
        <a:buChar char="–"/>
        <a:defRPr sz="2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Char char="–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041900"/>
            <a:ext cx="6781800" cy="596900"/>
          </a:xfrm>
        </p:spPr>
        <p:txBody>
          <a:bodyPr/>
          <a:lstStyle/>
          <a:p>
            <a:r>
              <a:rPr lang="en-US" dirty="0" err="1" smtClean="0"/>
              <a:t>PTAB</a:t>
            </a:r>
            <a:r>
              <a:rPr lang="en-US" dirty="0" smtClean="0"/>
              <a:t> Litigation 2016</a:t>
            </a:r>
            <a:br>
              <a:rPr lang="en-US" dirty="0" smtClean="0"/>
            </a:br>
            <a:r>
              <a:rPr lang="en-US" sz="2800" dirty="0" smtClean="0"/>
              <a:t>Part 7 – Petitioner Reply and Motion to Exclude</a:t>
            </a:r>
            <a:endParaRPr lang="en-US" sz="2800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FD1F648-C90C-44E6-932E-FB4FB46D3067}" type="slidenum">
              <a:rPr lang="en-US" altLang="en-US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 to Exclude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Success rates are about 5%;</a:t>
            </a:r>
          </a:p>
          <a:p>
            <a:r>
              <a:rPr lang="en-US" sz="2000" dirty="0" smtClean="0"/>
              <a:t>Somewhat misleading, as Board will find many motions moot when issue does not affect outcome;</a:t>
            </a:r>
          </a:p>
          <a:p>
            <a:r>
              <a:rPr lang="en-US" sz="2000" dirty="0" smtClean="0"/>
              <a:t>Can make for appealable issue, so some are worth making;</a:t>
            </a:r>
          </a:p>
          <a:p>
            <a:r>
              <a:rPr lang="en-US" sz="2000" dirty="0" smtClean="0"/>
              <a:t>Especially for egregious conduct;</a:t>
            </a:r>
          </a:p>
          <a:p>
            <a:pPr lvl="1"/>
            <a:r>
              <a:rPr lang="en-US" sz="2000" dirty="0" smtClean="0"/>
              <a:t>Failure to disclose evidence in timely manner </a:t>
            </a:r>
            <a:r>
              <a:rPr lang="en-US" sz="2000" i="1" dirty="0" smtClean="0"/>
              <a:t>Corning Inc. v. DSM IP Assets B.V.</a:t>
            </a:r>
            <a:r>
              <a:rPr lang="en-US" sz="2000" dirty="0" smtClean="0"/>
              <a:t>, IPR2013-00052; </a:t>
            </a:r>
            <a:r>
              <a:rPr lang="en-US" sz="2000" i="1" dirty="0" smtClean="0"/>
              <a:t>The Scotts Co. LLC v. Encap, LLC, </a:t>
            </a:r>
            <a:r>
              <a:rPr lang="en-US" sz="2000" dirty="0" smtClean="0"/>
              <a:t>IPR2013-00110;</a:t>
            </a:r>
          </a:p>
          <a:p>
            <a:pPr lvl="1"/>
            <a:r>
              <a:rPr lang="en-US" sz="2000" dirty="0" smtClean="0"/>
              <a:t>Failure to provide documents referenced in declaration in English </a:t>
            </a:r>
            <a:r>
              <a:rPr lang="en-US" sz="2000" i="1" dirty="0" smtClean="0">
                <a:latin typeface="ChaletOblique-London"/>
              </a:rPr>
              <a:t>Zodiac Pool Systems, Inc. v. Aqua Products, Inc</a:t>
            </a:r>
            <a:r>
              <a:rPr lang="en-US" sz="2000" dirty="0" smtClean="0">
                <a:latin typeface="ChaletOblique-London"/>
              </a:rPr>
              <a:t>, </a:t>
            </a:r>
            <a:r>
              <a:rPr lang="en-US" sz="2000" dirty="0" err="1" smtClean="0"/>
              <a:t>IPR2013</a:t>
            </a:r>
            <a:r>
              <a:rPr lang="en-US" sz="2000" dirty="0" smtClean="0"/>
              <a:t>-00159.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 to Exclude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Unsuccessful Motions;</a:t>
            </a:r>
          </a:p>
          <a:p>
            <a:pPr lvl="1"/>
            <a:r>
              <a:rPr lang="en-US" dirty="0" smtClean="0"/>
              <a:t>Motions for minor flaws or issues that go to weight of evidence, not overall exclusion;</a:t>
            </a:r>
          </a:p>
          <a:p>
            <a:pPr lvl="2"/>
            <a:r>
              <a:rPr lang="en-US" dirty="0" smtClean="0"/>
              <a:t>e.g., Expert not qualified to opine – might still make motion as it gives extra pages to downplay the expert’s qualifications;</a:t>
            </a:r>
          </a:p>
          <a:p>
            <a:r>
              <a:rPr lang="en-US" dirty="0" smtClean="0"/>
              <a:t>Also argue weight of evidence in formal papers, such as patent owner response and petitioner reply;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" y="1988052"/>
            <a:ext cx="7620000" cy="3796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Petitioner Discovery, Reply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5105400" y="1828800"/>
            <a:ext cx="304800" cy="1447800"/>
          </a:xfrm>
          <a:prstGeom prst="downArrow">
            <a:avLst/>
          </a:prstGeom>
          <a:solidFill>
            <a:srgbClr val="003580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Petitioner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Petitioner discovery period begins about 20 days after Patent Owner Response and ends one week before Petitioner Reply is due;</a:t>
            </a:r>
          </a:p>
          <a:p>
            <a:r>
              <a:rPr lang="en-US" dirty="0" smtClean="0"/>
              <a:t>Petitioner is entitled to deposition of any patent owner expert by right;</a:t>
            </a:r>
          </a:p>
          <a:p>
            <a:r>
              <a:rPr lang="en-US" dirty="0" smtClean="0"/>
              <a:t>Other discovery only by agreement of parties or Board order (e.g., via motion).</a:t>
            </a:r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304800"/>
            <a:ext cx="7620000" cy="1219200"/>
          </a:xfrm>
        </p:spPr>
        <p:txBody>
          <a:bodyPr/>
          <a:lstStyle/>
          <a:p>
            <a:r>
              <a:rPr lang="en-US" dirty="0" smtClean="0"/>
              <a:t>Petitioner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76400"/>
            <a:ext cx="7620000" cy="4267200"/>
          </a:xfrm>
        </p:spPr>
        <p:txBody>
          <a:bodyPr/>
          <a:lstStyle/>
          <a:p>
            <a:r>
              <a:rPr lang="en-US" dirty="0" smtClean="0"/>
              <a:t>Cross Examination of Patent Owner’s Expert</a:t>
            </a:r>
          </a:p>
          <a:p>
            <a:pPr lvl="1"/>
            <a:r>
              <a:rPr lang="en-US" sz="1800" dirty="0" smtClean="0"/>
              <a:t>Timing:</a:t>
            </a:r>
          </a:p>
          <a:p>
            <a:pPr lvl="2"/>
            <a:r>
              <a:rPr lang="en-US" sz="1800" dirty="0" smtClean="0"/>
              <a:t>Begins after supplemental evidence due – about 20 days after Patent Owner Response;</a:t>
            </a:r>
          </a:p>
          <a:p>
            <a:pPr lvl="2"/>
            <a:r>
              <a:rPr lang="en-US" sz="1800" dirty="0" smtClean="0"/>
              <a:t>Ends week before Petitioner Reply (Rule 42.53(d)(2));</a:t>
            </a:r>
          </a:p>
          <a:p>
            <a:pPr lvl="1"/>
            <a:r>
              <a:rPr lang="en-US" sz="1800" dirty="0" smtClean="0"/>
              <a:t>Guidelines in Trial Practice Guide;</a:t>
            </a:r>
          </a:p>
          <a:p>
            <a:pPr lvl="1"/>
            <a:r>
              <a:rPr lang="en-US" sz="1800" dirty="0" smtClean="0"/>
              <a:t>Strategy:</a:t>
            </a:r>
          </a:p>
          <a:p>
            <a:pPr lvl="2"/>
            <a:r>
              <a:rPr lang="en-US" sz="1800" dirty="0" smtClean="0"/>
              <a:t>Targeted admissions to poke holes in declaration;</a:t>
            </a:r>
          </a:p>
          <a:p>
            <a:pPr lvl="2"/>
            <a:r>
              <a:rPr lang="en-US" sz="1800" dirty="0" smtClean="0"/>
              <a:t>Prevent supplementing of declaration:</a:t>
            </a:r>
          </a:p>
          <a:p>
            <a:pPr lvl="3"/>
            <a:r>
              <a:rPr lang="en-US" sz="1800" dirty="0" smtClean="0"/>
              <a:t>Trial cross examination style (contrast with fact discovery).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Petitioner Reply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752600"/>
            <a:ext cx="7823200" cy="4267200"/>
          </a:xfrm>
        </p:spPr>
        <p:txBody>
          <a:bodyPr/>
          <a:lstStyle/>
          <a:p>
            <a:r>
              <a:rPr lang="en-US" dirty="0" smtClean="0"/>
              <a:t>Include statement identifying material facts in dispute;</a:t>
            </a:r>
          </a:p>
          <a:p>
            <a:r>
              <a:rPr lang="en-US" dirty="0" smtClean="0"/>
              <a:t>Must address </a:t>
            </a:r>
            <a:r>
              <a:rPr lang="en-US" u="sng" dirty="0" smtClean="0"/>
              <a:t>all</a:t>
            </a:r>
            <a:r>
              <a:rPr lang="en-US" dirty="0" smtClean="0"/>
              <a:t> disputes with patent owner response:</a:t>
            </a:r>
          </a:p>
          <a:p>
            <a:pPr lvl="1"/>
            <a:r>
              <a:rPr lang="en-US" sz="1800" dirty="0" smtClean="0"/>
              <a:t>“Any material fact not specifically denied may be considered admitted” (Rule 42.23(a));</a:t>
            </a:r>
          </a:p>
          <a:p>
            <a:r>
              <a:rPr lang="en-US" dirty="0" smtClean="0"/>
              <a:t>And </a:t>
            </a:r>
            <a:r>
              <a:rPr lang="en-US" u="sng" dirty="0" smtClean="0"/>
              <a:t>only</a:t>
            </a:r>
            <a:r>
              <a:rPr lang="en-US" dirty="0" smtClean="0"/>
              <a:t> those disputes:</a:t>
            </a:r>
          </a:p>
          <a:p>
            <a:pPr lvl="1"/>
            <a:r>
              <a:rPr lang="en-US" sz="1800" dirty="0" smtClean="0"/>
              <a:t>“A reply may only respond to arguments raised in the corresponding opposition or patent owner response” (Rule 42.23(b));</a:t>
            </a:r>
          </a:p>
          <a:p>
            <a:r>
              <a:rPr lang="en-US" dirty="0" smtClean="0"/>
              <a:t>Added firepower over Petition</a:t>
            </a:r>
          </a:p>
          <a:p>
            <a:pPr lvl="1"/>
            <a:r>
              <a:rPr lang="en-US" sz="1800" dirty="0" smtClean="0"/>
              <a:t>Can bolster with additional expert declaration (preferably not “expertization” of reply), but will subject to additional deposition (Rules 42.51(b)(1)(ii), 42.53(d)(2)).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Petitioner Reply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all attacks on procedure and substance;</a:t>
            </a:r>
          </a:p>
          <a:p>
            <a:r>
              <a:rPr lang="en-US" dirty="0" smtClean="0"/>
              <a:t>Litigation quality rebuttal expert report </a:t>
            </a:r>
          </a:p>
          <a:p>
            <a:pPr lvl="1"/>
            <a:r>
              <a:rPr lang="en-US" sz="1800" dirty="0" smtClean="0"/>
              <a:t>All opinions must be supported with evidence;</a:t>
            </a:r>
          </a:p>
          <a:p>
            <a:pPr lvl="1"/>
            <a:r>
              <a:rPr lang="en-US" sz="1800" dirty="0" smtClean="0"/>
              <a:t>All opinions must be in rebuttal to patent owner response;</a:t>
            </a:r>
          </a:p>
          <a:p>
            <a:r>
              <a:rPr lang="en-US" dirty="0" smtClean="0"/>
              <a:t>Lay groundwork for oral hearing</a:t>
            </a:r>
          </a:p>
          <a:p>
            <a:pPr lvl="1"/>
            <a:r>
              <a:rPr lang="en-US" sz="1800" dirty="0" smtClean="0"/>
              <a:t>Integrate demonstratives into reply;</a:t>
            </a:r>
          </a:p>
          <a:p>
            <a:r>
              <a:rPr lang="en-US" dirty="0" smtClean="0"/>
              <a:t>Dismantle patent owner’s expert – include deposition admissions;</a:t>
            </a:r>
          </a:p>
          <a:p>
            <a:r>
              <a:rPr lang="en-US" dirty="0" smtClean="0"/>
              <a:t>Challenge nexus for secondary considerations.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A1AE-B336-47CB-B1B7-CE59B2C2EBC0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200" y="2011981"/>
            <a:ext cx="7620000" cy="374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Objections – </a:t>
            </a:r>
            <a:br>
              <a:rPr lang="en-US" dirty="0" smtClean="0"/>
            </a:br>
            <a:r>
              <a:rPr lang="en-US" dirty="0" smtClean="0"/>
              <a:t>Motions to Exclude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6912864" y="1905000"/>
            <a:ext cx="304800" cy="1447800"/>
          </a:xfrm>
          <a:prstGeom prst="downArrow">
            <a:avLst/>
          </a:prstGeom>
          <a:solidFill>
            <a:srgbClr val="003580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Evidentiary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905000"/>
            <a:ext cx="7620000" cy="4267200"/>
          </a:xfrm>
        </p:spPr>
        <p:txBody>
          <a:bodyPr/>
          <a:lstStyle/>
          <a:p>
            <a:r>
              <a:rPr lang="en-US" sz="2100" dirty="0" smtClean="0"/>
              <a:t>Federal Rules of Evidence generally apply (Rule 42.62(a));</a:t>
            </a:r>
          </a:p>
          <a:p>
            <a:r>
              <a:rPr lang="en-US" sz="2100" dirty="0" smtClean="0"/>
              <a:t>Process must be followed to request exclusion of improper evidence:</a:t>
            </a:r>
          </a:p>
          <a:p>
            <a:pPr lvl="1"/>
            <a:r>
              <a:rPr lang="en-US" sz="2100" dirty="0" smtClean="0"/>
              <a:t>Make timely objection to evidence (Rule 42.64);</a:t>
            </a:r>
          </a:p>
          <a:p>
            <a:pPr lvl="1"/>
            <a:r>
              <a:rPr lang="en-US" sz="2100" dirty="0" smtClean="0"/>
              <a:t>Other party has opportunity to cure via supplemental evidence within 10 days (Rule 42.64(b)(2));</a:t>
            </a:r>
          </a:p>
          <a:p>
            <a:pPr lvl="1"/>
            <a:r>
              <a:rPr lang="en-US" sz="2100" dirty="0" smtClean="0"/>
              <a:t>File Motion to Exclude in latter part of trial (Rule 42.64(c));</a:t>
            </a:r>
          </a:p>
          <a:p>
            <a:r>
              <a:rPr lang="en-US" sz="2100" dirty="0" smtClean="0"/>
              <a:t>No leave necessary to file Motion to Exclude – Included in initial scheduling order.</a:t>
            </a:r>
          </a:p>
          <a:p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 to Evidence (Rule 42.64)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Depositions:</a:t>
            </a:r>
          </a:p>
          <a:p>
            <a:pPr lvl="1"/>
            <a:r>
              <a:rPr lang="en-US" sz="1600" dirty="0" smtClean="0"/>
              <a:t>Must raise objections during deposition;</a:t>
            </a:r>
          </a:p>
          <a:p>
            <a:pPr lvl="1"/>
            <a:r>
              <a:rPr lang="en-US" sz="1600" dirty="0" smtClean="0"/>
              <a:t>Evidence to cure must be provided during deposition (e.g., rephrasing the question), unless parties stipulate on record;</a:t>
            </a:r>
          </a:p>
          <a:p>
            <a:r>
              <a:rPr lang="en-US" sz="1600" dirty="0" smtClean="0"/>
              <a:t>Non-deposition evidence:</a:t>
            </a:r>
          </a:p>
          <a:p>
            <a:pPr lvl="1"/>
            <a:r>
              <a:rPr lang="en-US" sz="1600" dirty="0" smtClean="0"/>
              <a:t>Evidence from preliminary phase: serve objections within 10 business days of trial institution;</a:t>
            </a:r>
          </a:p>
          <a:p>
            <a:pPr lvl="1"/>
            <a:r>
              <a:rPr lang="en-US" sz="1600" dirty="0" smtClean="0"/>
              <a:t>Evidence presented after institution: serve objections within 5 business days of objectionable evidence;</a:t>
            </a:r>
          </a:p>
          <a:p>
            <a:pPr lvl="1"/>
            <a:r>
              <a:rPr lang="en-US" sz="1600" dirty="0" smtClean="0"/>
              <a:t>May respond to objection with supplemental evidence within 10 days of objection;</a:t>
            </a:r>
          </a:p>
          <a:p>
            <a:r>
              <a:rPr lang="en-US" sz="1600" dirty="0" smtClean="0"/>
              <a:t>Motion to exclude: necessary to preserve objection – must reference a previously made objection.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3C46-5524-482E-82DE-D5955782BF17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m World Map">
  <a:themeElements>
    <a:clrScheme name="Firm World Ma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3D9"/>
      </a:accent1>
      <a:accent2>
        <a:srgbClr val="FAA212"/>
      </a:accent2>
      <a:accent3>
        <a:srgbClr val="5470D8"/>
      </a:accent3>
      <a:accent4>
        <a:srgbClr val="C07700"/>
      </a:accent4>
      <a:accent5>
        <a:srgbClr val="88CA74"/>
      </a:accent5>
      <a:accent6>
        <a:srgbClr val="354DA5"/>
      </a:accent6>
      <a:hlink>
        <a:srgbClr val="1F497D"/>
      </a:hlink>
      <a:folHlink>
        <a:srgbClr val="800080"/>
      </a:folHlink>
    </a:clrScheme>
    <a:fontScheme name="World Templ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3580"/>
        </a:solidFill>
        <a:ln w="9525" cap="flat" cmpd="sng" algn="ctr">
          <a:solidFill>
            <a:schemeClr val="accent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1" i="0" u="none" strike="noStrike" cap="none" normalizeH="0" baseline="0" dirty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r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 Template 8">
        <a:dk1>
          <a:srgbClr val="000000"/>
        </a:dk1>
        <a:lt1>
          <a:srgbClr val="FFFFFF"/>
        </a:lt1>
        <a:dk2>
          <a:srgbClr val="6699FF"/>
        </a:dk2>
        <a:lt2>
          <a:srgbClr val="808080"/>
        </a:lt2>
        <a:accent1>
          <a:srgbClr val="FF99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Firm World Map</Template>
  <TotalTime>0</TotalTime>
  <Words>641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Firm World Map</vt:lpstr>
      <vt:lpstr>PTAB Litigation 2016 Part 7 – Petitioner Reply and Motion to Exclude</vt:lpstr>
      <vt:lpstr>Petitioner Discovery, Reply</vt:lpstr>
      <vt:lpstr>Petitioner Discovery</vt:lpstr>
      <vt:lpstr>Petitioner Discovery</vt:lpstr>
      <vt:lpstr>Petitioner Reply</vt:lpstr>
      <vt:lpstr>Petitioner Reply</vt:lpstr>
      <vt:lpstr>Evidence Objections –  Motions to Exclude</vt:lpstr>
      <vt:lpstr>Evidentiary Issues</vt:lpstr>
      <vt:lpstr>Objections to Evidence (Rule 42.64)</vt:lpstr>
      <vt:lpstr>Motions to Exclude</vt:lpstr>
      <vt:lpstr>Motions to Exclude </vt:lpstr>
    </vt:vector>
  </TitlesOfParts>
  <Company>Jones Day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PTAB Practice 2016</dc:title>
  <dc:creator>Registered User</dc:creator>
  <cp:lastModifiedBy>Registered User</cp:lastModifiedBy>
  <cp:revision>531</cp:revision>
  <cp:lastPrinted>2005-01-26T21:32:37Z</cp:lastPrinted>
  <dcterms:created xsi:type="dcterms:W3CDTF">2015-11-27T19:07:30Z</dcterms:created>
  <dcterms:modified xsi:type="dcterms:W3CDTF">2016-02-10T16:57:19Z</dcterms:modified>
</cp:coreProperties>
</file>