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Lst>
  <p:notesMasterIdLst>
    <p:notesMasterId r:id="rId33"/>
  </p:notesMasterIdLst>
  <p:handoutMasterIdLst>
    <p:handoutMasterId r:id="rId34"/>
  </p:handoutMasterIdLst>
  <p:sldIdLst>
    <p:sldId id="256" r:id="rId2"/>
    <p:sldId id="299" r:id="rId3"/>
    <p:sldId id="334" r:id="rId4"/>
    <p:sldId id="279" r:id="rId5"/>
    <p:sldId id="280" r:id="rId6"/>
    <p:sldId id="281" r:id="rId7"/>
    <p:sldId id="335" r:id="rId8"/>
    <p:sldId id="282" r:id="rId9"/>
    <p:sldId id="283" r:id="rId10"/>
    <p:sldId id="284" r:id="rId11"/>
    <p:sldId id="336" r:id="rId12"/>
    <p:sldId id="285" r:id="rId13"/>
    <p:sldId id="343" r:id="rId14"/>
    <p:sldId id="344" r:id="rId15"/>
    <p:sldId id="345" r:id="rId16"/>
    <p:sldId id="346" r:id="rId17"/>
    <p:sldId id="287" r:id="rId18"/>
    <p:sldId id="286" r:id="rId19"/>
    <p:sldId id="288" r:id="rId20"/>
    <p:sldId id="289" r:id="rId21"/>
    <p:sldId id="290" r:id="rId22"/>
    <p:sldId id="291" r:id="rId23"/>
    <p:sldId id="292" r:id="rId24"/>
    <p:sldId id="294" r:id="rId25"/>
    <p:sldId id="337" r:id="rId26"/>
    <p:sldId id="295" r:id="rId27"/>
    <p:sldId id="293" r:id="rId28"/>
    <p:sldId id="296" r:id="rId29"/>
    <p:sldId id="297" r:id="rId30"/>
    <p:sldId id="298" r:id="rId31"/>
    <p:sldId id="413" r:id="rId32"/>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580"/>
    <a:srgbClr val="CE6A56"/>
    <a:srgbClr val="000000"/>
    <a:srgbClr val="FFCC00"/>
    <a:srgbClr val="80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19" autoAdjust="0"/>
    <p:restoredTop sz="94660"/>
  </p:normalViewPr>
  <p:slideViewPr>
    <p:cSldViewPr>
      <p:cViewPr>
        <p:scale>
          <a:sx n="75" d="100"/>
          <a:sy n="75" d="100"/>
        </p:scale>
        <p:origin x="-972" y="-73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281CC4-D82D-4973-92CE-C1AA5F432C68}" type="datetimeFigureOut">
              <a:rPr lang="en-US" smtClean="0"/>
              <a:pPr/>
              <a:t>2/10/2016</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36069F6-EA09-4BE3-B259-895D95D60583}"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dirty="0"/>
          </a:p>
        </p:txBody>
      </p:sp>
      <p:sp>
        <p:nvSpPr>
          <p:cNvPr id="81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dirty="0"/>
          </a:p>
        </p:txBody>
      </p:sp>
      <p:sp>
        <p:nvSpPr>
          <p:cNvPr id="81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81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dirty="0"/>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A769E9D-0B32-4ACE-A517-23BBF95DB7D5}" type="slidenum">
              <a:rPr lang="en-US"/>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72A2869-E111-4A97-ACC6-EA3F562C85D1}" type="slidenum">
              <a:rPr lang="en-US" smtClean="0"/>
              <a:pPr/>
              <a:t>11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9" name="Picture 8" descr="World Template.jpg"/>
          <p:cNvPicPr>
            <a:picLocks noChangeAspect="1"/>
          </p:cNvPicPr>
          <p:nvPr/>
        </p:nvPicPr>
        <p:blipFill>
          <a:blip r:embed="rId2" cstate="print"/>
          <a:stretch>
            <a:fillRect/>
          </a:stretch>
        </p:blipFill>
        <p:spPr>
          <a:xfrm>
            <a:off x="0" y="0"/>
            <a:ext cx="9144000" cy="6858000"/>
          </a:xfrm>
          <a:prstGeom prst="rect">
            <a:avLst/>
          </a:prstGeom>
        </p:spPr>
      </p:pic>
      <p:sp>
        <p:nvSpPr>
          <p:cNvPr id="160777" name="Rectangle 9"/>
          <p:cNvSpPr>
            <a:spLocks noGrp="1" noChangeArrowheads="1"/>
          </p:cNvSpPr>
          <p:nvPr>
            <p:ph type="ctrTitle" sz="quarter"/>
          </p:nvPr>
        </p:nvSpPr>
        <p:spPr>
          <a:xfrm>
            <a:off x="685800" y="4953000"/>
            <a:ext cx="6781800" cy="596900"/>
          </a:xfrm>
        </p:spPr>
        <p:txBody>
          <a:bodyPr anchor="b" anchorCtr="0"/>
          <a:lstStyle>
            <a:lvl1pPr>
              <a:defRPr sz="3200">
                <a:solidFill>
                  <a:srgbClr val="003580"/>
                </a:solidFill>
              </a:defRPr>
            </a:lvl1pPr>
          </a:lstStyle>
          <a:p>
            <a:r>
              <a:rPr lang="en-US" smtClean="0"/>
              <a:t>Click to edit Master title style</a:t>
            </a:r>
            <a:endParaRPr lang="en-US" dirty="0"/>
          </a:p>
        </p:txBody>
      </p:sp>
      <p:sp>
        <p:nvSpPr>
          <p:cNvPr id="160778" name="Rectangle 10"/>
          <p:cNvSpPr>
            <a:spLocks noGrp="1" noChangeArrowheads="1"/>
          </p:cNvSpPr>
          <p:nvPr>
            <p:ph type="subTitle" sz="quarter" idx="1"/>
          </p:nvPr>
        </p:nvSpPr>
        <p:spPr>
          <a:xfrm>
            <a:off x="685800" y="5562600"/>
            <a:ext cx="6807200" cy="520700"/>
          </a:xfrm>
        </p:spPr>
        <p:txBody>
          <a:bodyPr/>
          <a:lstStyle>
            <a:lvl1pPr marL="0" indent="0">
              <a:buFontTx/>
              <a:buNone/>
              <a:defRPr sz="2000"/>
            </a:lvl1pPr>
          </a:lstStyle>
          <a:p>
            <a:r>
              <a:rPr lang="en-US" smtClean="0"/>
              <a:t>Click to edit Master subtitle style</a:t>
            </a:r>
            <a:endParaRPr lang="en-US" dirty="0"/>
          </a:p>
        </p:txBody>
      </p:sp>
      <p:sp>
        <p:nvSpPr>
          <p:cNvPr id="160790" name="Rectangle 22"/>
          <p:cNvSpPr>
            <a:spLocks noGrp="1" noChangeArrowheads="1"/>
          </p:cNvSpPr>
          <p:nvPr>
            <p:ph type="dt" sz="half" idx="2"/>
          </p:nvPr>
        </p:nvSpPr>
        <p:spPr/>
        <p:txBody>
          <a:bodyPr/>
          <a:lstStyle>
            <a:lvl1pPr>
              <a:defRPr/>
            </a:lvl1pPr>
          </a:lstStyle>
          <a:p>
            <a:endParaRPr lang="en-US" altLang="en-US" dirty="0"/>
          </a:p>
        </p:txBody>
      </p:sp>
      <p:sp>
        <p:nvSpPr>
          <p:cNvPr id="160791" name="Rectangle 23"/>
          <p:cNvSpPr>
            <a:spLocks noGrp="1" noChangeArrowheads="1"/>
          </p:cNvSpPr>
          <p:nvPr>
            <p:ph type="ftr" sz="quarter" idx="3"/>
          </p:nvPr>
        </p:nvSpPr>
        <p:spPr/>
        <p:txBody>
          <a:bodyPr/>
          <a:lstStyle>
            <a:lvl1pPr>
              <a:defRPr/>
            </a:lvl1pPr>
          </a:lstStyle>
          <a:p>
            <a:endParaRPr lang="en-US" altLang="en-US" dirty="0"/>
          </a:p>
        </p:txBody>
      </p:sp>
      <p:sp>
        <p:nvSpPr>
          <p:cNvPr id="160792" name="Rectangle 24"/>
          <p:cNvSpPr>
            <a:spLocks noGrp="1" noChangeArrowheads="1"/>
          </p:cNvSpPr>
          <p:nvPr>
            <p:ph type="sldNum" sz="quarter" idx="4"/>
          </p:nvPr>
        </p:nvSpPr>
        <p:spPr/>
        <p:txBody>
          <a:bodyPr/>
          <a:lstStyle>
            <a:lvl1pPr>
              <a:defRPr/>
            </a:lvl1pPr>
          </a:lstStyle>
          <a:p>
            <a:fld id="{BA74BFE0-AEC2-4662-822C-2282E47DF8A6}" type="slidenum">
              <a:rPr lang="en-US" altLang="en-US" smtClean="0"/>
              <a:pPr/>
              <a:t>‹#›</a:t>
            </a:fld>
            <a:endParaRPr lang="en-US" altLang="en-US" dirty="0"/>
          </a:p>
        </p:txBody>
      </p:sp>
      <p:pic>
        <p:nvPicPr>
          <p:cNvPr id="160795" name="Picture 27" descr="JD OFW Logo_RGB Blue"/>
          <p:cNvPicPr>
            <a:picLocks noChangeAspect="1" noChangeArrowheads="1"/>
          </p:cNvPicPr>
          <p:nvPr/>
        </p:nvPicPr>
        <p:blipFill>
          <a:blip r:embed="rId3" cstate="print"/>
          <a:srcRect/>
          <a:stretch>
            <a:fillRect/>
          </a:stretch>
        </p:blipFill>
        <p:spPr bwMode="auto">
          <a:xfrm>
            <a:off x="704850" y="228600"/>
            <a:ext cx="3352800" cy="784225"/>
          </a:xfrm>
          <a:prstGeom prst="rect">
            <a:avLst/>
          </a:prstGeom>
          <a:noFill/>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11200" y="381000"/>
            <a:ext cx="7620000" cy="1219200"/>
          </a:xfrm>
        </p:spPr>
        <p:txBody>
          <a:bodyPr anchor="b" anchorCtr="0"/>
          <a:lstStyle/>
          <a:p>
            <a:r>
              <a:rPr lang="en-US" smtClean="0"/>
              <a:t>Click to edit Master title style</a:t>
            </a:r>
            <a:endParaRPr lang="en-US" dirty="0"/>
          </a:p>
        </p:txBody>
      </p:sp>
      <p:sp>
        <p:nvSpPr>
          <p:cNvPr id="3" name="Content Placeholder 2"/>
          <p:cNvSpPr>
            <a:spLocks noGrp="1"/>
          </p:cNvSpPr>
          <p:nvPr>
            <p:ph idx="1"/>
          </p:nvPr>
        </p:nvSpPr>
        <p:spPr>
          <a:xfrm>
            <a:off x="711200" y="1752600"/>
            <a:ext cx="7620000" cy="4267200"/>
          </a:xfrm>
        </p:spPr>
        <p:txBody>
          <a:bodyPr/>
          <a:lstStyle>
            <a:lvl1pPr marL="228600" indent="-228600">
              <a:defRPr/>
            </a:lvl1pPr>
            <a:lvl2pPr marL="685800" indent="-228600">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7B4D3C46-5524-482E-82DE-D5955782BF17}" type="slidenum">
              <a:rPr lang="en-US" altLang="en-US" smtClean="0"/>
              <a:pPr/>
              <a:t>‹#›</a:t>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11200" y="2082800"/>
            <a:ext cx="3733800" cy="4089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97400" y="2082800"/>
            <a:ext cx="3733800" cy="4089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5DD1CAAD-CDA6-4214-A0D5-F11088DA83C8}" type="slidenum">
              <a:rPr lang="en-US" altLang="en-US" smtClean="0"/>
              <a:pPr/>
              <a:t>‹#›</a:t>
            </a:fld>
            <a:endParaRPr lang="en-US"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7640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31616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67640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31616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dirty="0"/>
          </a:p>
        </p:txBody>
      </p:sp>
      <p:sp>
        <p:nvSpPr>
          <p:cNvPr id="8" name="Footer Placeholder 7"/>
          <p:cNvSpPr>
            <a:spLocks noGrp="1"/>
          </p:cNvSpPr>
          <p:nvPr>
            <p:ph type="ftr" sz="quarter" idx="11"/>
          </p:nvPr>
        </p:nvSpPr>
        <p:spPr/>
        <p:txBody>
          <a:bodyPr/>
          <a:lstStyle>
            <a:lvl1pPr>
              <a:defRPr/>
            </a:lvl1pPr>
          </a:lstStyle>
          <a:p>
            <a:endParaRPr lang="en-US" altLang="en-US" dirty="0"/>
          </a:p>
        </p:txBody>
      </p:sp>
      <p:sp>
        <p:nvSpPr>
          <p:cNvPr id="9" name="Slide Number Placeholder 8"/>
          <p:cNvSpPr>
            <a:spLocks noGrp="1"/>
          </p:cNvSpPr>
          <p:nvPr>
            <p:ph type="sldNum" sz="quarter" idx="12"/>
          </p:nvPr>
        </p:nvSpPr>
        <p:spPr/>
        <p:txBody>
          <a:bodyPr/>
          <a:lstStyle>
            <a:lvl1pPr>
              <a:defRPr/>
            </a:lvl1pPr>
          </a:lstStyle>
          <a:p>
            <a:fld id="{1C723E3F-D478-4866-B798-3C1C6D7DFB71}" type="slidenum">
              <a:rPr lang="en-US" altLang="en-US" smtClean="0"/>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dirty="0"/>
          </a:p>
        </p:txBody>
      </p:sp>
      <p:sp>
        <p:nvSpPr>
          <p:cNvPr id="4" name="Footer Placeholder 3"/>
          <p:cNvSpPr>
            <a:spLocks noGrp="1"/>
          </p:cNvSpPr>
          <p:nvPr>
            <p:ph type="ftr" sz="quarter" idx="11"/>
          </p:nvPr>
        </p:nvSpPr>
        <p:spPr/>
        <p:txBody>
          <a:bodyPr/>
          <a:lstStyle>
            <a:lvl1pPr>
              <a:defRPr/>
            </a:lvl1pPr>
          </a:lstStyle>
          <a:p>
            <a:endParaRPr lang="en-US" altLang="en-US" dirty="0"/>
          </a:p>
        </p:txBody>
      </p:sp>
      <p:sp>
        <p:nvSpPr>
          <p:cNvPr id="5" name="Slide Number Placeholder 4"/>
          <p:cNvSpPr>
            <a:spLocks noGrp="1"/>
          </p:cNvSpPr>
          <p:nvPr>
            <p:ph type="sldNum" sz="quarter" idx="12"/>
          </p:nvPr>
        </p:nvSpPr>
        <p:spPr/>
        <p:txBody>
          <a:bodyPr/>
          <a:lstStyle>
            <a:lvl1pPr>
              <a:defRPr/>
            </a:lvl1pPr>
          </a:lstStyle>
          <a:p>
            <a:fld id="{8F011C4D-B152-415D-93E7-486B1FC8D46F}" type="slidenum">
              <a:rPr lang="en-US" altLang="en-US" smtClean="0"/>
              <a:pPr/>
              <a:t>‹#›</a:t>
            </a:fld>
            <a:endParaRPr lang="en-US"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dirty="0"/>
          </a:p>
        </p:txBody>
      </p:sp>
      <p:sp>
        <p:nvSpPr>
          <p:cNvPr id="3" name="Footer Placeholder 2"/>
          <p:cNvSpPr>
            <a:spLocks noGrp="1"/>
          </p:cNvSpPr>
          <p:nvPr>
            <p:ph type="ftr" sz="quarter" idx="11"/>
          </p:nvPr>
        </p:nvSpPr>
        <p:spPr/>
        <p:txBody>
          <a:bodyPr/>
          <a:lstStyle>
            <a:lvl1pPr>
              <a:defRPr/>
            </a:lvl1pPr>
          </a:lstStyle>
          <a:p>
            <a:endParaRPr lang="en-US" altLang="en-US" dirty="0"/>
          </a:p>
        </p:txBody>
      </p:sp>
      <p:sp>
        <p:nvSpPr>
          <p:cNvPr id="4" name="Slide Number Placeholder 3"/>
          <p:cNvSpPr>
            <a:spLocks noGrp="1"/>
          </p:cNvSpPr>
          <p:nvPr>
            <p:ph type="sldNum" sz="quarter" idx="12"/>
          </p:nvPr>
        </p:nvSpPr>
        <p:spPr/>
        <p:txBody>
          <a:bodyPr/>
          <a:lstStyle>
            <a:lvl1pPr>
              <a:defRPr/>
            </a:lvl1pPr>
          </a:lstStyle>
          <a:p>
            <a:fld id="{C7282A02-FD56-48F4-B67F-53F3875942F1}" type="slidenum">
              <a:rPr lang="en-US" altLang="en-US" smtClean="0"/>
              <a:pPr/>
              <a:t>‹#›</a:t>
            </a:fld>
            <a:endParaRPr lang="en-US"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9747" name="Rectangle 3"/>
          <p:cNvSpPr>
            <a:spLocks noGrp="1" noChangeArrowheads="1"/>
          </p:cNvSpPr>
          <p:nvPr>
            <p:ph type="title"/>
          </p:nvPr>
        </p:nvSpPr>
        <p:spPr bwMode="auto">
          <a:xfrm>
            <a:off x="711200" y="685800"/>
            <a:ext cx="7620000" cy="1219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endParaRPr lang="en-US" altLang="en-US" dirty="0" smtClean="0"/>
          </a:p>
        </p:txBody>
      </p:sp>
      <p:sp>
        <p:nvSpPr>
          <p:cNvPr id="159748" name="Rectangle 4"/>
          <p:cNvSpPr>
            <a:spLocks noGrp="1" noChangeArrowheads="1"/>
          </p:cNvSpPr>
          <p:nvPr>
            <p:ph type="body" idx="1"/>
          </p:nvPr>
        </p:nvSpPr>
        <p:spPr bwMode="auto">
          <a:xfrm>
            <a:off x="711200" y="1905000"/>
            <a:ext cx="7620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pic>
        <p:nvPicPr>
          <p:cNvPr id="159759" name="Picture 15" descr="JD 294"/>
          <p:cNvPicPr>
            <a:picLocks noChangeAspect="1" noChangeArrowheads="1"/>
          </p:cNvPicPr>
          <p:nvPr/>
        </p:nvPicPr>
        <p:blipFill>
          <a:blip r:embed="rId8" cstate="print"/>
          <a:srcRect/>
          <a:stretch>
            <a:fillRect/>
          </a:stretch>
        </p:blipFill>
        <p:spPr bwMode="auto">
          <a:xfrm>
            <a:off x="7767638" y="5786438"/>
            <a:ext cx="931862" cy="641350"/>
          </a:xfrm>
          <a:prstGeom prst="rect">
            <a:avLst/>
          </a:prstGeom>
          <a:noFill/>
        </p:spPr>
      </p:pic>
      <p:sp>
        <p:nvSpPr>
          <p:cNvPr id="159765" name="Rectangle 21"/>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defRPr sz="1000" b="0"/>
            </a:lvl1pPr>
          </a:lstStyle>
          <a:p>
            <a:endParaRPr lang="en-US" altLang="en-US" dirty="0"/>
          </a:p>
        </p:txBody>
      </p:sp>
      <p:sp>
        <p:nvSpPr>
          <p:cNvPr id="159766" name="Rectangle 22"/>
          <p:cNvSpPr>
            <a:spLocks noGrp="1" noChangeArrowheads="1"/>
          </p:cNvSpPr>
          <p:nvPr>
            <p:ph type="ftr" sz="quarter" idx="3"/>
          </p:nvPr>
        </p:nvSpPr>
        <p:spPr bwMode="auto">
          <a:xfrm>
            <a:off x="7808913" y="6546850"/>
            <a:ext cx="914400" cy="279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defRPr sz="800" b="0"/>
            </a:lvl1pPr>
          </a:lstStyle>
          <a:p>
            <a:endParaRPr lang="en-US" altLang="en-US" dirty="0"/>
          </a:p>
        </p:txBody>
      </p:sp>
      <p:sp>
        <p:nvSpPr>
          <p:cNvPr id="159767" name="Rectangle 23"/>
          <p:cNvSpPr>
            <a:spLocks noGrp="1" noChangeArrowheads="1"/>
          </p:cNvSpPr>
          <p:nvPr>
            <p:ph type="sldNum" sz="quarter" idx="4"/>
          </p:nvPr>
        </p:nvSpPr>
        <p:spPr bwMode="auto">
          <a:xfrm>
            <a:off x="36576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lnSpc>
                <a:spcPct val="100000"/>
              </a:lnSpc>
              <a:defRPr sz="1000" b="0"/>
            </a:lvl1pPr>
          </a:lstStyle>
          <a:p>
            <a:fld id="{DFC905F0-1438-4CBA-AFD6-DF2E76F4224B}" type="slidenum">
              <a:rPr lang="en-US" altLang="en-US" smtClean="0"/>
              <a:pPr/>
              <a:t>‹#›</a:t>
            </a:fld>
            <a:endParaRPr lang="en-US" alt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iming>
    <p:tnLst>
      <p:par>
        <p:cTn id="1" dur="indefinite" restart="never" nodeType="tmRoot"/>
      </p:par>
    </p:tnLst>
  </p:timing>
  <p:hf hdr="0" ftr="0" dt="0"/>
  <p:txStyles>
    <p:titleStyle>
      <a:lvl1pPr algn="l" rtl="0" eaLnBrk="1" fontAlgn="base" hangingPunct="1">
        <a:lnSpc>
          <a:spcPct val="90000"/>
        </a:lnSpc>
        <a:spcBef>
          <a:spcPct val="0"/>
        </a:spcBef>
        <a:spcAft>
          <a:spcPct val="0"/>
        </a:spcAft>
        <a:defRPr sz="3600" b="1">
          <a:solidFill>
            <a:srgbClr val="003580"/>
          </a:solidFill>
          <a:latin typeface="+mj-lt"/>
          <a:ea typeface="+mj-ea"/>
          <a:cs typeface="+mj-cs"/>
        </a:defRPr>
      </a:lvl1pPr>
      <a:lvl2pPr algn="l" rtl="0" eaLnBrk="1" fontAlgn="base" hangingPunct="1">
        <a:lnSpc>
          <a:spcPct val="90000"/>
        </a:lnSpc>
        <a:spcBef>
          <a:spcPct val="0"/>
        </a:spcBef>
        <a:spcAft>
          <a:spcPct val="0"/>
        </a:spcAft>
        <a:defRPr sz="3600" b="1">
          <a:solidFill>
            <a:srgbClr val="003399"/>
          </a:solidFill>
          <a:latin typeface="Arial Narrow" pitchFamily="34" charset="0"/>
        </a:defRPr>
      </a:lvl2pPr>
      <a:lvl3pPr algn="l" rtl="0" eaLnBrk="1" fontAlgn="base" hangingPunct="1">
        <a:lnSpc>
          <a:spcPct val="90000"/>
        </a:lnSpc>
        <a:spcBef>
          <a:spcPct val="0"/>
        </a:spcBef>
        <a:spcAft>
          <a:spcPct val="0"/>
        </a:spcAft>
        <a:defRPr sz="3600" b="1">
          <a:solidFill>
            <a:srgbClr val="003399"/>
          </a:solidFill>
          <a:latin typeface="Arial Narrow" pitchFamily="34" charset="0"/>
        </a:defRPr>
      </a:lvl3pPr>
      <a:lvl4pPr algn="l" rtl="0" eaLnBrk="1" fontAlgn="base" hangingPunct="1">
        <a:lnSpc>
          <a:spcPct val="90000"/>
        </a:lnSpc>
        <a:spcBef>
          <a:spcPct val="0"/>
        </a:spcBef>
        <a:spcAft>
          <a:spcPct val="0"/>
        </a:spcAft>
        <a:defRPr sz="3600" b="1">
          <a:solidFill>
            <a:srgbClr val="003399"/>
          </a:solidFill>
          <a:latin typeface="Arial Narrow" pitchFamily="34" charset="0"/>
        </a:defRPr>
      </a:lvl4pPr>
      <a:lvl5pPr algn="l" rtl="0" eaLnBrk="1" fontAlgn="base" hangingPunct="1">
        <a:lnSpc>
          <a:spcPct val="90000"/>
        </a:lnSpc>
        <a:spcBef>
          <a:spcPct val="0"/>
        </a:spcBef>
        <a:spcAft>
          <a:spcPct val="0"/>
        </a:spcAft>
        <a:defRPr sz="3600" b="1">
          <a:solidFill>
            <a:srgbClr val="003399"/>
          </a:solidFill>
          <a:latin typeface="Arial Narrow" pitchFamily="34" charset="0"/>
        </a:defRPr>
      </a:lvl5pPr>
      <a:lvl6pPr marL="457200" algn="l" rtl="0" eaLnBrk="1" fontAlgn="base" hangingPunct="1">
        <a:lnSpc>
          <a:spcPct val="90000"/>
        </a:lnSpc>
        <a:spcBef>
          <a:spcPct val="0"/>
        </a:spcBef>
        <a:spcAft>
          <a:spcPct val="0"/>
        </a:spcAft>
        <a:defRPr sz="3600" b="1">
          <a:solidFill>
            <a:srgbClr val="003399"/>
          </a:solidFill>
          <a:latin typeface="Arial Narrow" pitchFamily="34" charset="0"/>
        </a:defRPr>
      </a:lvl6pPr>
      <a:lvl7pPr marL="914400" algn="l" rtl="0" eaLnBrk="1" fontAlgn="base" hangingPunct="1">
        <a:lnSpc>
          <a:spcPct val="90000"/>
        </a:lnSpc>
        <a:spcBef>
          <a:spcPct val="0"/>
        </a:spcBef>
        <a:spcAft>
          <a:spcPct val="0"/>
        </a:spcAft>
        <a:defRPr sz="3600" b="1">
          <a:solidFill>
            <a:srgbClr val="003399"/>
          </a:solidFill>
          <a:latin typeface="Arial Narrow" pitchFamily="34" charset="0"/>
        </a:defRPr>
      </a:lvl7pPr>
      <a:lvl8pPr marL="1371600" algn="l" rtl="0" eaLnBrk="1" fontAlgn="base" hangingPunct="1">
        <a:lnSpc>
          <a:spcPct val="90000"/>
        </a:lnSpc>
        <a:spcBef>
          <a:spcPct val="0"/>
        </a:spcBef>
        <a:spcAft>
          <a:spcPct val="0"/>
        </a:spcAft>
        <a:defRPr sz="3600" b="1">
          <a:solidFill>
            <a:srgbClr val="003399"/>
          </a:solidFill>
          <a:latin typeface="Arial Narrow" pitchFamily="34" charset="0"/>
        </a:defRPr>
      </a:lvl8pPr>
      <a:lvl9pPr marL="1828800" algn="l" rtl="0" eaLnBrk="1" fontAlgn="base" hangingPunct="1">
        <a:lnSpc>
          <a:spcPct val="90000"/>
        </a:lnSpc>
        <a:spcBef>
          <a:spcPct val="0"/>
        </a:spcBef>
        <a:spcAft>
          <a:spcPct val="0"/>
        </a:spcAft>
        <a:defRPr sz="3600" b="1">
          <a:solidFill>
            <a:srgbClr val="003399"/>
          </a:solidFill>
          <a:latin typeface="Arial Narrow" pitchFamily="34" charset="0"/>
        </a:defRPr>
      </a:lvl9pPr>
    </p:titleStyle>
    <p:bodyStyle>
      <a:lvl1pPr marL="230188" indent="-230188" algn="l" rtl="0" eaLnBrk="1" fontAlgn="base" hangingPunct="1">
        <a:spcBef>
          <a:spcPts val="1200"/>
        </a:spcBef>
        <a:spcAft>
          <a:spcPct val="0"/>
        </a:spcAft>
        <a:buClr>
          <a:srgbClr val="003580"/>
        </a:buClr>
        <a:buChar char="•"/>
        <a:defRPr sz="2400">
          <a:solidFill>
            <a:schemeClr val="tx1"/>
          </a:solidFill>
          <a:latin typeface="+mn-lt"/>
          <a:ea typeface="+mn-ea"/>
          <a:cs typeface="+mn-cs"/>
        </a:defRPr>
      </a:lvl1pPr>
      <a:lvl2pPr marL="684213" indent="-227013" algn="l" rtl="0" eaLnBrk="1" fontAlgn="base" hangingPunct="1">
        <a:spcBef>
          <a:spcPts val="1200"/>
        </a:spcBef>
        <a:spcAft>
          <a:spcPct val="0"/>
        </a:spcAft>
        <a:buClr>
          <a:srgbClr val="003580"/>
        </a:buClr>
        <a:buChar char="•"/>
        <a:defRPr sz="2400">
          <a:solidFill>
            <a:schemeClr val="tx1"/>
          </a:solidFill>
          <a:latin typeface="+mn-lt"/>
        </a:defRPr>
      </a:lvl2pPr>
      <a:lvl3pPr marL="1085850" indent="-228600" algn="l" rtl="0" eaLnBrk="1" fontAlgn="base" hangingPunct="1">
        <a:spcBef>
          <a:spcPts val="1200"/>
        </a:spcBef>
        <a:spcAft>
          <a:spcPct val="0"/>
        </a:spcAft>
        <a:buClr>
          <a:srgbClr val="003580"/>
        </a:buClr>
        <a:buChar char="–"/>
        <a:defRPr sz="2400">
          <a:solidFill>
            <a:schemeClr val="tx1"/>
          </a:solidFill>
          <a:latin typeface="+mn-lt"/>
        </a:defRPr>
      </a:lvl3pPr>
      <a:lvl4pPr marL="1428750" indent="-228600" algn="l" rtl="0" eaLnBrk="1" fontAlgn="base" hangingPunct="1">
        <a:spcBef>
          <a:spcPts val="1200"/>
        </a:spcBef>
        <a:spcAft>
          <a:spcPct val="0"/>
        </a:spcAft>
        <a:buClr>
          <a:srgbClr val="003580"/>
        </a:buClr>
        <a:buChar char="–"/>
        <a:defRPr sz="2400">
          <a:solidFill>
            <a:schemeClr val="tx1"/>
          </a:solidFill>
          <a:latin typeface="+mn-lt"/>
        </a:defRPr>
      </a:lvl4pPr>
      <a:lvl5pPr marL="1771650" indent="-228600" algn="l" rtl="0" eaLnBrk="1" fontAlgn="base" hangingPunct="1">
        <a:spcBef>
          <a:spcPts val="1200"/>
        </a:spcBef>
        <a:spcAft>
          <a:spcPct val="0"/>
        </a:spcAft>
        <a:buClr>
          <a:srgbClr val="003580"/>
        </a:buClr>
        <a:buChar char="–"/>
        <a:defRPr sz="2400">
          <a:solidFill>
            <a:schemeClr val="tx1"/>
          </a:solidFill>
          <a:latin typeface="+mn-lt"/>
        </a:defRPr>
      </a:lvl5pPr>
      <a:lvl6pPr marL="2228850" indent="-228600" algn="l" rtl="0" eaLnBrk="1" fontAlgn="base" hangingPunct="1">
        <a:spcBef>
          <a:spcPct val="20000"/>
        </a:spcBef>
        <a:spcAft>
          <a:spcPct val="0"/>
        </a:spcAft>
        <a:buClr>
          <a:srgbClr val="003399"/>
        </a:buClr>
        <a:buChar char="–"/>
        <a:defRPr sz="2400">
          <a:solidFill>
            <a:schemeClr val="tx1"/>
          </a:solidFill>
          <a:latin typeface="+mn-lt"/>
        </a:defRPr>
      </a:lvl6pPr>
      <a:lvl7pPr marL="2686050" indent="-228600" algn="l" rtl="0" eaLnBrk="1" fontAlgn="base" hangingPunct="1">
        <a:spcBef>
          <a:spcPct val="20000"/>
        </a:spcBef>
        <a:spcAft>
          <a:spcPct val="0"/>
        </a:spcAft>
        <a:buClr>
          <a:srgbClr val="003399"/>
        </a:buClr>
        <a:buChar char="–"/>
        <a:defRPr sz="2400">
          <a:solidFill>
            <a:schemeClr val="tx1"/>
          </a:solidFill>
          <a:latin typeface="+mn-lt"/>
        </a:defRPr>
      </a:lvl7pPr>
      <a:lvl8pPr marL="3143250" indent="-228600" algn="l" rtl="0" eaLnBrk="1" fontAlgn="base" hangingPunct="1">
        <a:spcBef>
          <a:spcPct val="20000"/>
        </a:spcBef>
        <a:spcAft>
          <a:spcPct val="0"/>
        </a:spcAft>
        <a:buClr>
          <a:srgbClr val="003399"/>
        </a:buClr>
        <a:buChar char="–"/>
        <a:defRPr sz="2400">
          <a:solidFill>
            <a:schemeClr val="tx1"/>
          </a:solidFill>
          <a:latin typeface="+mn-lt"/>
        </a:defRPr>
      </a:lvl8pPr>
      <a:lvl9pPr marL="3600450" indent="-228600" algn="l" rtl="0" eaLnBrk="1" fontAlgn="base" hangingPunct="1">
        <a:spcBef>
          <a:spcPct val="20000"/>
        </a:spcBef>
        <a:spcAft>
          <a:spcPct val="0"/>
        </a:spcAft>
        <a:buClr>
          <a:srgbClr val="003399"/>
        </a:buClr>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ctrTitle" sz="quarter"/>
          </p:nvPr>
        </p:nvSpPr>
        <p:spPr>
          <a:xfrm>
            <a:off x="685800" y="5041900"/>
            <a:ext cx="6781800" cy="596900"/>
          </a:xfrm>
        </p:spPr>
        <p:txBody>
          <a:bodyPr/>
          <a:lstStyle/>
          <a:p>
            <a:r>
              <a:rPr lang="en-US" dirty="0" err="1" smtClean="0"/>
              <a:t>PTAB</a:t>
            </a:r>
            <a:r>
              <a:rPr lang="en-US" dirty="0" smtClean="0"/>
              <a:t> Litigation 2016</a:t>
            </a:r>
            <a:br>
              <a:rPr lang="en-US" dirty="0" smtClean="0"/>
            </a:br>
            <a:r>
              <a:rPr lang="en-US" sz="2800" dirty="0" smtClean="0"/>
              <a:t>Part 2 – The Petition</a:t>
            </a:r>
            <a:endParaRPr lang="en-US" sz="2800" dirty="0"/>
          </a:p>
        </p:txBody>
      </p:sp>
      <p:sp>
        <p:nvSpPr>
          <p:cNvPr id="6" name="Rectangle 17"/>
          <p:cNvSpPr>
            <a:spLocks noGrp="1" noChangeArrowheads="1"/>
          </p:cNvSpPr>
          <p:nvPr>
            <p:ph type="sldNum" sz="quarter" idx="4"/>
          </p:nvPr>
        </p:nvSpPr>
        <p:spPr/>
        <p:txBody>
          <a:bodyPr/>
          <a:lstStyle/>
          <a:p>
            <a:fld id="{6FD1F648-C90C-44E6-932E-FB4FB46D3067}" type="slidenum">
              <a:rPr lang="en-US" altLang="en-US"/>
              <a:pPr/>
              <a:t>1</a:t>
            </a:fld>
            <a:endParaRPr lang="en-US"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Petition</a:t>
            </a:r>
            <a:endParaRPr lang="en-US" dirty="0"/>
          </a:p>
        </p:txBody>
      </p:sp>
      <p:sp>
        <p:nvSpPr>
          <p:cNvPr id="3" name="Content Placeholder 2"/>
          <p:cNvSpPr>
            <a:spLocks noGrp="1"/>
          </p:cNvSpPr>
          <p:nvPr>
            <p:ph idx="1"/>
          </p:nvPr>
        </p:nvSpPr>
        <p:spPr>
          <a:xfrm>
            <a:off x="711200" y="1905000"/>
            <a:ext cx="7620000" cy="3657600"/>
          </a:xfrm>
        </p:spPr>
        <p:txBody>
          <a:bodyPr/>
          <a:lstStyle/>
          <a:p>
            <a:r>
              <a:rPr lang="en-US" dirty="0" smtClean="0"/>
              <a:t>Claim Construction</a:t>
            </a:r>
          </a:p>
          <a:p>
            <a:pPr lvl="1"/>
            <a:r>
              <a:rPr lang="en-US" sz="1800" u="sng" dirty="0" smtClean="0"/>
              <a:t>Unexpired patent</a:t>
            </a:r>
            <a:r>
              <a:rPr lang="en-US" sz="1800" dirty="0" smtClean="0"/>
              <a:t>:  broadest reasonable construction</a:t>
            </a:r>
            <a:br>
              <a:rPr lang="en-US" sz="1800" dirty="0" smtClean="0"/>
            </a:br>
            <a:r>
              <a:rPr lang="en-US" sz="1800" dirty="0" smtClean="0"/>
              <a:t/>
            </a:r>
            <a:br>
              <a:rPr lang="en-US" sz="1800" dirty="0" smtClean="0"/>
            </a:br>
            <a:r>
              <a:rPr lang="en-US" sz="1800" dirty="0" smtClean="0"/>
              <a:t>“A claim in an unexpired patent shall be given its broadest reasonable construction in light of the specification of the patent in which it appears.”  37 C.F.R. § 42.100(b).</a:t>
            </a:r>
          </a:p>
          <a:p>
            <a:pPr lvl="1"/>
            <a:r>
              <a:rPr lang="en-US" sz="1800" u="sng" dirty="0" smtClean="0"/>
              <a:t>Expired patent</a:t>
            </a:r>
            <a:r>
              <a:rPr lang="en-US" sz="1800" dirty="0" smtClean="0"/>
              <a:t>:  </a:t>
            </a:r>
            <a:r>
              <a:rPr lang="en-US" sz="1800" i="1" dirty="0" smtClean="0"/>
              <a:t>Philips</a:t>
            </a:r>
            <a:r>
              <a:rPr lang="en-US" sz="1800" dirty="0" smtClean="0"/>
              <a:t> standard </a:t>
            </a:r>
            <a:br>
              <a:rPr lang="en-US" sz="1800" dirty="0" smtClean="0"/>
            </a:br>
            <a:r>
              <a:rPr lang="en-US" sz="1800" dirty="0" smtClean="0"/>
              <a:t/>
            </a:r>
            <a:br>
              <a:rPr lang="en-US" sz="1800" dirty="0" smtClean="0"/>
            </a:br>
            <a:r>
              <a:rPr lang="en-US" sz="1800" dirty="0" smtClean="0"/>
              <a:t>“[For] claims of an expired patent, a patentee is unable to make claim amendments and the PTO applies the claim construction principles outlined by this court in </a:t>
            </a:r>
            <a:r>
              <a:rPr lang="en-US" sz="1800" i="1" dirty="0" smtClean="0"/>
              <a:t>Phillips v. AWH Corp.</a:t>
            </a:r>
            <a:r>
              <a:rPr lang="en-US" sz="1800" dirty="0" smtClean="0"/>
              <a:t>, 415 F.3d 1303 (Fed. Cir. 2005).”  </a:t>
            </a:r>
            <a:r>
              <a:rPr lang="en-US" sz="1800" i="1" dirty="0" smtClean="0"/>
              <a:t>In re Rambus Inc., </a:t>
            </a:r>
            <a:r>
              <a:rPr lang="en-US" sz="1800" dirty="0" smtClean="0"/>
              <a:t>753 F.3d 1253, 1256 (Fed. Cir. 2014) (citing M.P.E.P. § 2258(G)). </a:t>
            </a:r>
          </a:p>
          <a:p>
            <a:pPr lvl="1">
              <a:buNone/>
            </a:pPr>
            <a:endParaRPr lang="en-US" sz="1800" b="1" dirty="0" smtClean="0">
              <a:solidFill>
                <a:srgbClr val="FF0000"/>
              </a:solidFill>
            </a:endParaRPr>
          </a:p>
        </p:txBody>
      </p:sp>
      <p:sp>
        <p:nvSpPr>
          <p:cNvPr id="4" name="Slide Number Placeholder 3"/>
          <p:cNvSpPr>
            <a:spLocks noGrp="1"/>
          </p:cNvSpPr>
          <p:nvPr>
            <p:ph type="sldNum" sz="quarter" idx="12"/>
          </p:nvPr>
        </p:nvSpPr>
        <p:spPr/>
        <p:txBody>
          <a:bodyPr/>
          <a:lstStyle/>
          <a:p>
            <a:fld id="{7B4D3C46-5524-482E-82DE-D5955782BF17}" type="slidenum">
              <a:rPr lang="en-US" altLang="en-US" smtClean="0"/>
              <a:pPr/>
              <a:t>10</a:t>
            </a:fld>
            <a:endParaRPr lang="en-US"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1219200" y="1676400"/>
            <a:ext cx="4343400" cy="472440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normAutofit/>
          </a:bodyPr>
          <a:lstStyle/>
          <a:p>
            <a:r>
              <a:rPr lang="en-US" dirty="0" smtClean="0"/>
              <a:t>Broadest Reasonable Interpretation</a:t>
            </a:r>
            <a:endParaRPr lang="en-US" dirty="0"/>
          </a:p>
        </p:txBody>
      </p:sp>
      <p:sp>
        <p:nvSpPr>
          <p:cNvPr id="4" name="Slide Number Placeholder 3"/>
          <p:cNvSpPr>
            <a:spLocks noGrp="1"/>
          </p:cNvSpPr>
          <p:nvPr>
            <p:ph type="sldNum" sz="quarter" idx="12"/>
          </p:nvPr>
        </p:nvSpPr>
        <p:spPr/>
        <p:txBody>
          <a:bodyPr/>
          <a:lstStyle/>
          <a:p>
            <a:fld id="{50681AB1-9265-4855-9211-4D4D80B82235}" type="slidenum">
              <a:rPr lang="en-US" altLang="en-US" smtClean="0"/>
              <a:pPr/>
              <a:t>11</a:t>
            </a:fld>
            <a:endParaRPr lang="en-US" altLang="en-US" dirty="0"/>
          </a:p>
        </p:txBody>
      </p:sp>
      <p:sp>
        <p:nvSpPr>
          <p:cNvPr id="5" name="Oval 4"/>
          <p:cNvSpPr/>
          <p:nvPr/>
        </p:nvSpPr>
        <p:spPr>
          <a:xfrm>
            <a:off x="1447800" y="2514600"/>
            <a:ext cx="3048000" cy="3124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District Court Construction</a:t>
            </a:r>
            <a:endParaRPr lang="en-US" dirty="0"/>
          </a:p>
        </p:txBody>
      </p:sp>
      <p:sp>
        <p:nvSpPr>
          <p:cNvPr id="7" name="TextBox 6"/>
          <p:cNvSpPr txBox="1"/>
          <p:nvPr/>
        </p:nvSpPr>
        <p:spPr>
          <a:xfrm>
            <a:off x="5638800" y="1447800"/>
            <a:ext cx="2286000" cy="1200329"/>
          </a:xfrm>
          <a:prstGeom prst="rect">
            <a:avLst/>
          </a:prstGeom>
          <a:noFill/>
        </p:spPr>
        <p:txBody>
          <a:bodyPr wrap="square" rtlCol="0">
            <a:spAutoFit/>
          </a:bodyPr>
          <a:lstStyle/>
          <a:p>
            <a:r>
              <a:rPr lang="en-US" dirty="0" smtClean="0">
                <a:latin typeface="+mn-lt"/>
              </a:rPr>
              <a:t>Broadest Reasonable Interpretation</a:t>
            </a:r>
            <a:endParaRPr lang="en-US" dirty="0">
              <a:latin typeface="+mn-lt"/>
            </a:endParaRPr>
          </a:p>
        </p:txBody>
      </p:sp>
      <p:cxnSp>
        <p:nvCxnSpPr>
          <p:cNvPr id="9" name="Straight Arrow Connector 8"/>
          <p:cNvCxnSpPr/>
          <p:nvPr/>
        </p:nvCxnSpPr>
        <p:spPr>
          <a:xfrm flipH="1">
            <a:off x="4800600" y="2514600"/>
            <a:ext cx="914400" cy="45720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3124200" y="2743200"/>
            <a:ext cx="838200" cy="830997"/>
          </a:xfrm>
          <a:prstGeom prst="rect">
            <a:avLst/>
          </a:prstGeom>
          <a:noFill/>
        </p:spPr>
        <p:txBody>
          <a:bodyPr wrap="square" rtlCol="0">
            <a:spAutoFit/>
          </a:bodyPr>
          <a:lstStyle/>
          <a:p>
            <a:r>
              <a:rPr lang="en-US" dirty="0" smtClean="0"/>
              <a:t>  *</a:t>
            </a:r>
          </a:p>
          <a:p>
            <a:r>
              <a:rPr lang="en-US" dirty="0" smtClean="0"/>
              <a:t>  A</a:t>
            </a:r>
          </a:p>
        </p:txBody>
      </p:sp>
      <p:sp>
        <p:nvSpPr>
          <p:cNvPr id="11" name="TextBox 10"/>
          <p:cNvSpPr txBox="1"/>
          <p:nvPr/>
        </p:nvSpPr>
        <p:spPr>
          <a:xfrm>
            <a:off x="4343400" y="4876800"/>
            <a:ext cx="838200" cy="830997"/>
          </a:xfrm>
          <a:prstGeom prst="rect">
            <a:avLst/>
          </a:prstGeom>
          <a:noFill/>
        </p:spPr>
        <p:txBody>
          <a:bodyPr wrap="square" rtlCol="0">
            <a:spAutoFit/>
          </a:bodyPr>
          <a:lstStyle/>
          <a:p>
            <a:r>
              <a:rPr lang="en-US" dirty="0" smtClean="0"/>
              <a:t>  *</a:t>
            </a:r>
          </a:p>
          <a:p>
            <a:r>
              <a:rPr lang="en-US" dirty="0" smtClean="0"/>
              <a:t>  B</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Petition</a:t>
            </a:r>
            <a:endParaRPr lang="en-US" dirty="0"/>
          </a:p>
        </p:txBody>
      </p:sp>
      <p:sp>
        <p:nvSpPr>
          <p:cNvPr id="3" name="Content Placeholder 2"/>
          <p:cNvSpPr>
            <a:spLocks noGrp="1"/>
          </p:cNvSpPr>
          <p:nvPr>
            <p:ph idx="1"/>
          </p:nvPr>
        </p:nvSpPr>
        <p:spPr>
          <a:xfrm>
            <a:off x="711200" y="1905000"/>
            <a:ext cx="7620000" cy="3657600"/>
          </a:xfrm>
        </p:spPr>
        <p:txBody>
          <a:bodyPr/>
          <a:lstStyle/>
          <a:p>
            <a:r>
              <a:rPr lang="en-US" dirty="0" smtClean="0"/>
              <a:t>Common Reasons Petitions are Denied</a:t>
            </a:r>
          </a:p>
          <a:p>
            <a:pPr lvl="1"/>
            <a:r>
              <a:rPr lang="en-US" sz="1800" dirty="0" smtClean="0"/>
              <a:t>Motivation to combine lacking;</a:t>
            </a:r>
          </a:p>
          <a:p>
            <a:pPr lvl="1"/>
            <a:r>
              <a:rPr lang="en-US" sz="1800" dirty="0" smtClean="0"/>
              <a:t>Real party in interest not identified</a:t>
            </a:r>
          </a:p>
          <a:p>
            <a:pPr lvl="2"/>
            <a:r>
              <a:rPr lang="en-US" sz="1800" dirty="0" smtClean="0"/>
              <a:t>Petition filing date often lost (may disqualify under 1 year bar);</a:t>
            </a:r>
          </a:p>
          <a:p>
            <a:pPr lvl="2"/>
            <a:r>
              <a:rPr lang="en-US" sz="1800" dirty="0" smtClean="0"/>
              <a:t>Often </a:t>
            </a:r>
            <a:r>
              <a:rPr lang="en-US" sz="1800" i="1" dirty="0" smtClean="0"/>
              <a:t>not</a:t>
            </a:r>
            <a:r>
              <a:rPr lang="en-US" sz="1800" dirty="0" smtClean="0"/>
              <a:t> correctable under § 42.104(c) (preserves filing date when correcting “clerical or typographical mistake”);</a:t>
            </a:r>
          </a:p>
          <a:p>
            <a:pPr lvl="1"/>
            <a:r>
              <a:rPr lang="en-US" sz="1800" dirty="0" smtClean="0"/>
              <a:t>References previously considered </a:t>
            </a:r>
          </a:p>
          <a:p>
            <a:pPr lvl="2"/>
            <a:r>
              <a:rPr lang="en-US" sz="1800" dirty="0" smtClean="0"/>
              <a:t>35 U.S.C. § 325(d): “In determining whether to institute ..., the Director may take into account whether, and reject the petition or request because, the same or substantially the same prior art or arguments previously were presented to the Office.”</a:t>
            </a:r>
          </a:p>
        </p:txBody>
      </p:sp>
      <p:sp>
        <p:nvSpPr>
          <p:cNvPr id="4" name="Slide Number Placeholder 3"/>
          <p:cNvSpPr>
            <a:spLocks noGrp="1"/>
          </p:cNvSpPr>
          <p:nvPr>
            <p:ph type="sldNum" sz="quarter" idx="12"/>
          </p:nvPr>
        </p:nvSpPr>
        <p:spPr/>
        <p:txBody>
          <a:bodyPr/>
          <a:lstStyle/>
          <a:p>
            <a:fld id="{7B4D3C46-5524-482E-82DE-D5955782BF17}" type="slidenum">
              <a:rPr lang="en-US" altLang="en-US" smtClean="0"/>
              <a:pPr/>
              <a:t>12</a:t>
            </a:fld>
            <a:endParaRPr lang="en-US"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 to Combine Tips</a:t>
            </a:r>
            <a:endParaRPr lang="en-US" dirty="0"/>
          </a:p>
        </p:txBody>
      </p:sp>
      <p:sp>
        <p:nvSpPr>
          <p:cNvPr id="3" name="Content Placeholder 2"/>
          <p:cNvSpPr>
            <a:spLocks noGrp="1"/>
          </p:cNvSpPr>
          <p:nvPr>
            <p:ph idx="1"/>
          </p:nvPr>
        </p:nvSpPr>
        <p:spPr/>
        <p:txBody>
          <a:bodyPr/>
          <a:lstStyle/>
          <a:p>
            <a:r>
              <a:rPr lang="en-US" sz="1900" dirty="0" smtClean="0"/>
              <a:t>Provide detailed, articulated reasons with rationale to combine.</a:t>
            </a:r>
          </a:p>
          <a:p>
            <a:r>
              <a:rPr lang="en-US" sz="1900" dirty="0" smtClean="0"/>
              <a:t>Preempt preliminary response arguments – no chance to rebut preliminary response – include in petition:</a:t>
            </a:r>
          </a:p>
          <a:p>
            <a:pPr lvl="1"/>
            <a:r>
              <a:rPr lang="en-US" sz="1900" dirty="0" smtClean="0"/>
              <a:t>Why references are analogous;</a:t>
            </a:r>
          </a:p>
          <a:p>
            <a:pPr lvl="1"/>
            <a:r>
              <a:rPr lang="en-US" sz="1900" dirty="0" smtClean="0"/>
              <a:t>Reasons and basis for reasons to combine specific teachings in references.</a:t>
            </a:r>
          </a:p>
          <a:p>
            <a:r>
              <a:rPr lang="en-US" sz="1900" dirty="0" smtClean="0"/>
              <a:t>Expert Declaration</a:t>
            </a:r>
          </a:p>
          <a:p>
            <a:pPr lvl="1"/>
            <a:r>
              <a:rPr lang="en-US" sz="1900" dirty="0" smtClean="0"/>
              <a:t>Provide additional reasoning – Avoid parroting petition.</a:t>
            </a:r>
          </a:p>
          <a:p>
            <a:pPr lvl="1"/>
            <a:r>
              <a:rPr lang="en-US" sz="1900" dirty="0" smtClean="0"/>
              <a:t>Expert opinions not supported by facts and reasoning given little-to-no weight – giving up major petitioner advantage at institution stage.</a:t>
            </a:r>
          </a:p>
          <a:p>
            <a:pPr lvl="1"/>
            <a:endParaRPr lang="en-US" sz="1900" dirty="0" smtClean="0"/>
          </a:p>
        </p:txBody>
      </p:sp>
      <p:sp>
        <p:nvSpPr>
          <p:cNvPr id="4" name="Slide Number Placeholder 3"/>
          <p:cNvSpPr>
            <a:spLocks noGrp="1"/>
          </p:cNvSpPr>
          <p:nvPr>
            <p:ph type="sldNum" sz="quarter" idx="12"/>
          </p:nvPr>
        </p:nvSpPr>
        <p:spPr/>
        <p:txBody>
          <a:bodyPr/>
          <a:lstStyle/>
          <a:p>
            <a:fld id="{CBF8CFCB-E4DC-4A9F-9C0B-F29D8A062CBE}" type="slidenum">
              <a:rPr lang="en-US" altLang="en-US" smtClean="0"/>
              <a:pPr/>
              <a:t>13</a:t>
            </a:fld>
            <a:endParaRPr lang="en-US"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Real Parties in Interest</a:t>
            </a:r>
            <a:endParaRPr lang="en-US" sz="3200" dirty="0"/>
          </a:p>
        </p:txBody>
      </p:sp>
      <p:sp>
        <p:nvSpPr>
          <p:cNvPr id="3" name="Content Placeholder 2"/>
          <p:cNvSpPr>
            <a:spLocks noGrp="1"/>
          </p:cNvSpPr>
          <p:nvPr>
            <p:ph idx="1"/>
          </p:nvPr>
        </p:nvSpPr>
        <p:spPr/>
        <p:txBody>
          <a:bodyPr/>
          <a:lstStyle/>
          <a:p>
            <a:r>
              <a:rPr lang="en-US" dirty="0" smtClean="0"/>
              <a:t>To get a petition filing date:</a:t>
            </a:r>
          </a:p>
          <a:p>
            <a:pPr lvl="1"/>
            <a:r>
              <a:rPr lang="en-US" dirty="0" smtClean="0"/>
              <a:t>35 U.S.C. § 312(a)(2) – A petition filed under section 311 may be considered only if the petition identifies all real parties in interest.</a:t>
            </a:r>
          </a:p>
          <a:p>
            <a:r>
              <a:rPr lang="en-US" dirty="0" smtClean="0"/>
              <a:t>If lose your filing date, may be barred:</a:t>
            </a:r>
          </a:p>
          <a:p>
            <a:pPr lvl="1"/>
            <a:r>
              <a:rPr lang="en-US" dirty="0" smtClean="0"/>
              <a:t>35 U.S.C.  § 315(b) – An IPR may not be instituted if the petition requesting the proceeding is filed more than 1 year after the date on which the petitioner is served with a complaint of infringement.</a:t>
            </a:r>
            <a:endParaRPr lang="en-US" dirty="0"/>
          </a:p>
        </p:txBody>
      </p:sp>
      <p:sp>
        <p:nvSpPr>
          <p:cNvPr id="4" name="Slide Number Placeholder 3"/>
          <p:cNvSpPr>
            <a:spLocks noGrp="1"/>
          </p:cNvSpPr>
          <p:nvPr>
            <p:ph type="sldNum" sz="quarter" idx="12"/>
          </p:nvPr>
        </p:nvSpPr>
        <p:spPr/>
        <p:txBody>
          <a:bodyPr/>
          <a:lstStyle/>
          <a:p>
            <a:fld id="{CBF8CFCB-E4DC-4A9F-9C0B-F29D8A062CBE}" type="slidenum">
              <a:rPr lang="en-US" altLang="en-US" smtClean="0"/>
              <a:pPr/>
              <a:t>14</a:t>
            </a:fld>
            <a:endParaRPr lang="en-US"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 Parties In Interest</a:t>
            </a:r>
            <a:endParaRPr lang="en-US" dirty="0"/>
          </a:p>
        </p:txBody>
      </p:sp>
      <p:sp>
        <p:nvSpPr>
          <p:cNvPr id="3" name="Content Placeholder 2"/>
          <p:cNvSpPr>
            <a:spLocks noGrp="1"/>
          </p:cNvSpPr>
          <p:nvPr>
            <p:ph idx="1"/>
          </p:nvPr>
        </p:nvSpPr>
        <p:spPr/>
        <p:txBody>
          <a:bodyPr/>
          <a:lstStyle/>
          <a:p>
            <a:r>
              <a:rPr lang="en-US" dirty="0" smtClean="0"/>
              <a:t>Board can allow Petitioner to correct minor deficiencies, but because 35 U.S.C. § 312(a)(2) is statutory, they often say hands are tied.</a:t>
            </a:r>
          </a:p>
          <a:p>
            <a:r>
              <a:rPr lang="en-US" i="1" dirty="0" smtClean="0"/>
              <a:t>Amazon v. Appistry</a:t>
            </a:r>
            <a:r>
              <a:rPr lang="en-US" dirty="0" smtClean="0"/>
              <a:t>, IPR2015-00480 </a:t>
            </a:r>
          </a:p>
          <a:p>
            <a:pPr lvl="1"/>
            <a:r>
              <a:rPr lang="en-US" dirty="0" smtClean="0"/>
              <a:t>Amazon named Amazon.com and Amazon Web Services (AWS) as </a:t>
            </a:r>
            <a:r>
              <a:rPr lang="en-US" dirty="0" err="1" smtClean="0"/>
              <a:t>RPIs</a:t>
            </a:r>
            <a:r>
              <a:rPr lang="en-US" dirty="0" smtClean="0"/>
              <a:t>;</a:t>
            </a:r>
          </a:p>
          <a:p>
            <a:pPr lvl="1"/>
            <a:r>
              <a:rPr lang="en-US" dirty="0" smtClean="0"/>
              <a:t>Amazon controls AWS indirectly through AWS Holding Company (</a:t>
            </a:r>
            <a:r>
              <a:rPr lang="en-US" dirty="0" err="1" smtClean="0"/>
              <a:t>AWSHC</a:t>
            </a:r>
            <a:r>
              <a:rPr lang="en-US" dirty="0" smtClean="0"/>
              <a:t>);</a:t>
            </a:r>
          </a:p>
          <a:p>
            <a:pPr lvl="1"/>
            <a:r>
              <a:rPr lang="en-US" dirty="0" smtClean="0"/>
              <a:t>AWSHC not named – petition denied.</a:t>
            </a:r>
            <a:endParaRPr lang="en-US" dirty="0"/>
          </a:p>
        </p:txBody>
      </p:sp>
      <p:sp>
        <p:nvSpPr>
          <p:cNvPr id="4" name="Slide Number Placeholder 3"/>
          <p:cNvSpPr>
            <a:spLocks noGrp="1"/>
          </p:cNvSpPr>
          <p:nvPr>
            <p:ph type="sldNum" sz="quarter" idx="12"/>
          </p:nvPr>
        </p:nvSpPr>
        <p:spPr/>
        <p:txBody>
          <a:bodyPr/>
          <a:lstStyle/>
          <a:p>
            <a:fld id="{CBF8CFCB-E4DC-4A9F-9C0B-F29D8A062CBE}" type="slidenum">
              <a:rPr lang="en-US" altLang="en-US" smtClean="0"/>
              <a:pPr/>
              <a:t>15</a:t>
            </a:fld>
            <a:endParaRPr lang="en-US"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for Real Parties in Interest</a:t>
            </a:r>
            <a:endParaRPr lang="en-US" dirty="0"/>
          </a:p>
        </p:txBody>
      </p:sp>
      <p:sp>
        <p:nvSpPr>
          <p:cNvPr id="3" name="Content Placeholder 2"/>
          <p:cNvSpPr>
            <a:spLocks noGrp="1"/>
          </p:cNvSpPr>
          <p:nvPr>
            <p:ph idx="1"/>
          </p:nvPr>
        </p:nvSpPr>
        <p:spPr/>
        <p:txBody>
          <a:bodyPr/>
          <a:lstStyle/>
          <a:p>
            <a:r>
              <a:rPr lang="en-US" dirty="0" smtClean="0"/>
              <a:t>The test for RPI is a multi-factor test that looks to identify which parties are in control of the PTAB proceeding.</a:t>
            </a:r>
          </a:p>
          <a:p>
            <a:pPr lvl="1"/>
            <a:r>
              <a:rPr lang="en-US" dirty="0" smtClean="0"/>
              <a:t>Many possible factors including payment for petition preparation and filing, parent-child relationships, indemnity agreements.</a:t>
            </a:r>
          </a:p>
          <a:p>
            <a:r>
              <a:rPr lang="en-US" dirty="0" smtClean="0"/>
              <a:t>If there is any doubt, include a party on the list.</a:t>
            </a:r>
          </a:p>
          <a:p>
            <a:pPr lvl="1"/>
            <a:r>
              <a:rPr lang="en-US" dirty="0" smtClean="0"/>
              <a:t>Little downside;</a:t>
            </a:r>
          </a:p>
          <a:p>
            <a:pPr lvl="1"/>
            <a:r>
              <a:rPr lang="en-US" dirty="0" smtClean="0"/>
              <a:t>See Kyle Bass petitions that often list more than a page full of </a:t>
            </a:r>
            <a:r>
              <a:rPr lang="en-US" dirty="0" err="1" smtClean="0"/>
              <a:t>RPIs</a:t>
            </a:r>
            <a:r>
              <a:rPr lang="en-US" dirty="0" smtClean="0"/>
              <a:t>.</a:t>
            </a:r>
          </a:p>
        </p:txBody>
      </p:sp>
      <p:sp>
        <p:nvSpPr>
          <p:cNvPr id="4" name="Slide Number Placeholder 3"/>
          <p:cNvSpPr>
            <a:spLocks noGrp="1"/>
          </p:cNvSpPr>
          <p:nvPr>
            <p:ph type="sldNum" sz="quarter" idx="12"/>
          </p:nvPr>
        </p:nvSpPr>
        <p:spPr/>
        <p:txBody>
          <a:bodyPr/>
          <a:lstStyle/>
          <a:p>
            <a:fld id="{CBF8CFCB-E4DC-4A9F-9C0B-F29D8A062CBE}" type="slidenum">
              <a:rPr lang="en-US" altLang="en-US" smtClean="0"/>
              <a:pPr/>
              <a:t>16</a:t>
            </a:fld>
            <a:endParaRPr lang="en-US"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Petition</a:t>
            </a:r>
            <a:endParaRPr lang="en-US" dirty="0"/>
          </a:p>
        </p:txBody>
      </p:sp>
      <p:sp>
        <p:nvSpPr>
          <p:cNvPr id="3" name="Content Placeholder 2"/>
          <p:cNvSpPr>
            <a:spLocks noGrp="1"/>
          </p:cNvSpPr>
          <p:nvPr>
            <p:ph idx="1"/>
          </p:nvPr>
        </p:nvSpPr>
        <p:spPr>
          <a:xfrm>
            <a:off x="711200" y="1905000"/>
            <a:ext cx="7620000" cy="3657600"/>
          </a:xfrm>
        </p:spPr>
        <p:txBody>
          <a:bodyPr/>
          <a:lstStyle/>
          <a:p>
            <a:r>
              <a:rPr lang="en-US" dirty="0" smtClean="0"/>
              <a:t>Redundancy</a:t>
            </a:r>
          </a:p>
          <a:p>
            <a:pPr lvl="1"/>
            <a:r>
              <a:rPr lang="en-US" sz="1800" dirty="0" smtClean="0"/>
              <a:t>PTAB may eliminate redundant grounds of rejection  </a:t>
            </a:r>
          </a:p>
          <a:p>
            <a:pPr lvl="2"/>
            <a:r>
              <a:rPr lang="en-US" sz="1800" dirty="0" smtClean="0"/>
              <a:t>“[M]ultiple grounds, which are presented in a redundant manner by a petitioner who makes no meaningful distinction between them, are contrary to the regulatory and statutory  mandates, and therefore are not all entitled to consideration.”</a:t>
            </a:r>
            <a:r>
              <a:rPr lang="en-US" sz="1800" i="1" dirty="0" smtClean="0"/>
              <a:t>  Liberty Mutual Ins. Co. v. Progressive Casualty Ins. Co., </a:t>
            </a:r>
            <a:r>
              <a:rPr lang="en-US" sz="1800" dirty="0" smtClean="0"/>
              <a:t>CBM-2012-00003, Paper 7, at 2 (P.T.A.B. Oct. 25, 2012).</a:t>
            </a:r>
          </a:p>
          <a:p>
            <a:pPr lvl="1"/>
            <a:r>
              <a:rPr lang="en-US" sz="1800" dirty="0" smtClean="0"/>
              <a:t>Petitioner must explain why alternative grounds of rejection are not redundant.</a:t>
            </a:r>
          </a:p>
          <a:p>
            <a:pPr lvl="2">
              <a:buNone/>
            </a:pPr>
            <a:endParaRPr lang="en-US" sz="1800" dirty="0" smtClean="0"/>
          </a:p>
        </p:txBody>
      </p:sp>
      <p:sp>
        <p:nvSpPr>
          <p:cNvPr id="4" name="Slide Number Placeholder 3"/>
          <p:cNvSpPr>
            <a:spLocks noGrp="1"/>
          </p:cNvSpPr>
          <p:nvPr>
            <p:ph type="sldNum" sz="quarter" idx="12"/>
          </p:nvPr>
        </p:nvSpPr>
        <p:spPr/>
        <p:txBody>
          <a:bodyPr/>
          <a:lstStyle/>
          <a:p>
            <a:fld id="{7B4D3C46-5524-482E-82DE-D5955782BF17}" type="slidenum">
              <a:rPr lang="en-US" altLang="en-US" smtClean="0"/>
              <a:pPr/>
              <a:t>17</a:t>
            </a:fld>
            <a:endParaRPr lang="en-US"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Petition</a:t>
            </a:r>
            <a:endParaRPr lang="en-US" dirty="0"/>
          </a:p>
        </p:txBody>
      </p:sp>
      <p:sp>
        <p:nvSpPr>
          <p:cNvPr id="3" name="Content Placeholder 2"/>
          <p:cNvSpPr>
            <a:spLocks noGrp="1"/>
          </p:cNvSpPr>
          <p:nvPr>
            <p:ph idx="1"/>
          </p:nvPr>
        </p:nvSpPr>
        <p:spPr>
          <a:xfrm>
            <a:off x="711200" y="1905000"/>
            <a:ext cx="7620000" cy="3657600"/>
          </a:xfrm>
        </p:spPr>
        <p:txBody>
          <a:bodyPr/>
          <a:lstStyle/>
          <a:p>
            <a:r>
              <a:rPr lang="en-US" dirty="0" smtClean="0"/>
              <a:t>Redundancy</a:t>
            </a:r>
          </a:p>
          <a:p>
            <a:pPr lvl="1"/>
            <a:r>
              <a:rPr lang="en-US" sz="1800" u="sng" dirty="0" smtClean="0"/>
              <a:t>Horizontal redundancy:</a:t>
            </a:r>
          </a:p>
          <a:p>
            <a:pPr lvl="2"/>
            <a:r>
              <a:rPr lang="en-US" sz="1800" dirty="0" smtClean="0"/>
              <a:t>“[I]nvolves a </a:t>
            </a:r>
            <a:r>
              <a:rPr lang="en-US" sz="1800" i="1" dirty="0" smtClean="0">
                <a:solidFill>
                  <a:srgbClr val="FF0000"/>
                </a:solidFill>
              </a:rPr>
              <a:t>plurality of prior art references </a:t>
            </a:r>
            <a:r>
              <a:rPr lang="en-US" sz="1800" dirty="0" smtClean="0"/>
              <a:t>applied not in combination to complement each other but as </a:t>
            </a:r>
            <a:r>
              <a:rPr lang="en-US" sz="1800" i="1" dirty="0" smtClean="0">
                <a:solidFill>
                  <a:srgbClr val="FF0000"/>
                </a:solidFill>
              </a:rPr>
              <a:t>distinct and separate alternatives</a:t>
            </a:r>
            <a:r>
              <a:rPr lang="en-US" sz="1800" dirty="0" smtClean="0"/>
              <a:t>.”  </a:t>
            </a:r>
            <a:r>
              <a:rPr lang="en-US" sz="1800" i="1" dirty="0" smtClean="0"/>
              <a:t>Id. </a:t>
            </a:r>
            <a:r>
              <a:rPr lang="en-US" sz="1800" dirty="0" smtClean="0"/>
              <a:t>at 3. </a:t>
            </a:r>
          </a:p>
          <a:p>
            <a:pPr lvl="2"/>
            <a:r>
              <a:rPr lang="en-US" sz="1800" dirty="0" smtClean="0"/>
              <a:t>Petitioner must “</a:t>
            </a:r>
            <a:r>
              <a:rPr lang="en-US" sz="1800" i="1" dirty="0" smtClean="0">
                <a:solidFill>
                  <a:srgbClr val="FF0000"/>
                </a:solidFill>
              </a:rPr>
              <a:t>explain why </a:t>
            </a:r>
            <a:r>
              <a:rPr lang="en-US" sz="1800" dirty="0" smtClean="0"/>
              <a:t>one reference </a:t>
            </a:r>
            <a:r>
              <a:rPr lang="en-US" sz="1800" i="1" dirty="0" smtClean="0">
                <a:solidFill>
                  <a:srgbClr val="FF0000"/>
                </a:solidFill>
              </a:rPr>
              <a:t>more closely satisfies</a:t>
            </a:r>
            <a:r>
              <a:rPr lang="en-US" sz="1800" dirty="0" smtClean="0"/>
              <a:t> the claim limitation at issue in some respects than another reference, and vice versa.”  </a:t>
            </a:r>
            <a:r>
              <a:rPr lang="en-US" sz="1800" i="1" dirty="0" smtClean="0"/>
              <a:t>Id.</a:t>
            </a:r>
            <a:r>
              <a:rPr lang="en-US" sz="1800" dirty="0" smtClean="0"/>
              <a:t> </a:t>
            </a:r>
          </a:p>
          <a:p>
            <a:pPr lvl="2"/>
            <a:r>
              <a:rPr lang="en-US" sz="1800" dirty="0" smtClean="0"/>
              <a:t>“[E]ach reference has to be better in some respect or else the references are collectively horizontally redundant.”  </a:t>
            </a:r>
            <a:r>
              <a:rPr lang="en-US" sz="1800" i="1" dirty="0" smtClean="0"/>
              <a:t>Id.</a:t>
            </a:r>
            <a:endParaRPr lang="en-US" sz="1800" dirty="0" smtClean="0"/>
          </a:p>
        </p:txBody>
      </p:sp>
      <p:sp>
        <p:nvSpPr>
          <p:cNvPr id="4" name="Slide Number Placeholder 3"/>
          <p:cNvSpPr>
            <a:spLocks noGrp="1"/>
          </p:cNvSpPr>
          <p:nvPr>
            <p:ph type="sldNum" sz="quarter" idx="12"/>
          </p:nvPr>
        </p:nvSpPr>
        <p:spPr/>
        <p:txBody>
          <a:bodyPr/>
          <a:lstStyle/>
          <a:p>
            <a:fld id="{7B4D3C46-5524-482E-82DE-D5955782BF17}" type="slidenum">
              <a:rPr lang="en-US" altLang="en-US" smtClean="0"/>
              <a:pPr/>
              <a:t>18</a:t>
            </a:fld>
            <a:endParaRPr lang="en-US"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Petition</a:t>
            </a:r>
            <a:endParaRPr lang="en-US" dirty="0"/>
          </a:p>
        </p:txBody>
      </p:sp>
      <p:sp>
        <p:nvSpPr>
          <p:cNvPr id="3" name="Content Placeholder 2"/>
          <p:cNvSpPr>
            <a:spLocks noGrp="1"/>
          </p:cNvSpPr>
          <p:nvPr>
            <p:ph idx="1"/>
          </p:nvPr>
        </p:nvSpPr>
        <p:spPr>
          <a:xfrm>
            <a:off x="711200" y="1905000"/>
            <a:ext cx="7620000" cy="3657600"/>
          </a:xfrm>
        </p:spPr>
        <p:txBody>
          <a:bodyPr/>
          <a:lstStyle/>
          <a:p>
            <a:r>
              <a:rPr lang="en-US" dirty="0" smtClean="0"/>
              <a:t>Redundancy</a:t>
            </a:r>
          </a:p>
          <a:p>
            <a:pPr lvl="1"/>
            <a:r>
              <a:rPr lang="en-US" sz="1800" u="sng" dirty="0" smtClean="0"/>
              <a:t>Vertical redundancy</a:t>
            </a:r>
            <a:r>
              <a:rPr lang="en-US" sz="1800" dirty="0" smtClean="0"/>
              <a:t>:</a:t>
            </a:r>
          </a:p>
          <a:p>
            <a:pPr lvl="2"/>
            <a:r>
              <a:rPr lang="en-US" sz="1800" dirty="0" smtClean="0"/>
              <a:t>“[I]nvolves a </a:t>
            </a:r>
            <a:r>
              <a:rPr lang="en-US" sz="1800" i="1" dirty="0" smtClean="0">
                <a:solidFill>
                  <a:srgbClr val="FF0000"/>
                </a:solidFill>
              </a:rPr>
              <a:t>plurality of prior art </a:t>
            </a:r>
            <a:r>
              <a:rPr lang="en-US" sz="1800" dirty="0" smtClean="0"/>
              <a:t>applied both </a:t>
            </a:r>
            <a:r>
              <a:rPr lang="en-US" sz="1800" i="1" dirty="0" smtClean="0">
                <a:solidFill>
                  <a:srgbClr val="FF0000"/>
                </a:solidFill>
              </a:rPr>
              <a:t>in partial combination and in full combination</a:t>
            </a:r>
            <a:r>
              <a:rPr lang="en-US" sz="1800" dirty="0" smtClean="0"/>
              <a:t>.”  </a:t>
            </a:r>
            <a:r>
              <a:rPr lang="en-US" sz="1800" i="1" dirty="0" smtClean="0"/>
              <a:t>Id.</a:t>
            </a:r>
            <a:endParaRPr lang="en-US" sz="1800" dirty="0" smtClean="0"/>
          </a:p>
          <a:p>
            <a:pPr lvl="2"/>
            <a:r>
              <a:rPr lang="en-US" sz="1800" dirty="0" smtClean="0"/>
              <a:t>Petitioner must provide “an explanation of </a:t>
            </a:r>
            <a:r>
              <a:rPr lang="en-US" sz="1800" i="1" dirty="0" smtClean="0">
                <a:solidFill>
                  <a:srgbClr val="FF0000"/>
                </a:solidFill>
              </a:rPr>
              <a:t>why the reliance in part</a:t>
            </a:r>
            <a:r>
              <a:rPr lang="en-US" sz="1800" dirty="0" smtClean="0"/>
              <a:t> may be the </a:t>
            </a:r>
            <a:r>
              <a:rPr lang="en-US" sz="1800" i="1" dirty="0" smtClean="0">
                <a:solidFill>
                  <a:srgbClr val="FF0000"/>
                </a:solidFill>
              </a:rPr>
              <a:t>stronger assertion </a:t>
            </a:r>
            <a:r>
              <a:rPr lang="en-US" sz="1800" dirty="0" smtClean="0"/>
              <a:t>as applied in certain instances and </a:t>
            </a:r>
            <a:r>
              <a:rPr lang="en-US" sz="1800" i="1" dirty="0" smtClean="0">
                <a:solidFill>
                  <a:srgbClr val="FF0000"/>
                </a:solidFill>
              </a:rPr>
              <a:t>why the reliance in whole </a:t>
            </a:r>
            <a:r>
              <a:rPr lang="en-US" sz="1800" dirty="0" smtClean="0"/>
              <a:t>may also be the </a:t>
            </a:r>
            <a:r>
              <a:rPr lang="en-US" sz="1800" i="1" dirty="0" smtClean="0">
                <a:solidFill>
                  <a:srgbClr val="FF0000"/>
                </a:solidFill>
              </a:rPr>
              <a:t>stronger assertion in other instances</a:t>
            </a:r>
            <a:r>
              <a:rPr lang="en-US" sz="1800" dirty="0" smtClean="0"/>
              <a:t>.”  </a:t>
            </a:r>
            <a:r>
              <a:rPr lang="en-US" sz="1800" i="1" dirty="0" smtClean="0"/>
              <a:t>Id.</a:t>
            </a:r>
            <a:endParaRPr lang="en-US" sz="1800" dirty="0" smtClean="0"/>
          </a:p>
          <a:p>
            <a:pPr lvl="2"/>
            <a:r>
              <a:rPr lang="en-US" sz="1800" dirty="0" smtClean="0"/>
              <a:t>“Without a bi-directional explanation, the assertions are vertically redundant.”  </a:t>
            </a:r>
            <a:r>
              <a:rPr lang="en-US" sz="1800" i="1" dirty="0" smtClean="0"/>
              <a:t>Id. </a:t>
            </a:r>
            <a:endParaRPr lang="en-US" sz="1800" dirty="0" smtClean="0"/>
          </a:p>
        </p:txBody>
      </p:sp>
      <p:sp>
        <p:nvSpPr>
          <p:cNvPr id="4" name="Slide Number Placeholder 3"/>
          <p:cNvSpPr>
            <a:spLocks noGrp="1"/>
          </p:cNvSpPr>
          <p:nvPr>
            <p:ph type="sldNum" sz="quarter" idx="12"/>
          </p:nvPr>
        </p:nvSpPr>
        <p:spPr/>
        <p:txBody>
          <a:bodyPr/>
          <a:lstStyle/>
          <a:p>
            <a:fld id="{7B4D3C46-5524-482E-82DE-D5955782BF17}" type="slidenum">
              <a:rPr lang="en-US" altLang="en-US" smtClean="0"/>
              <a:pPr/>
              <a:t>19</a:t>
            </a:fld>
            <a:endParaRPr lang="en-US"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srcRect/>
          <a:stretch>
            <a:fillRect/>
          </a:stretch>
        </p:blipFill>
        <p:spPr bwMode="auto">
          <a:xfrm>
            <a:off x="609600" y="1752600"/>
            <a:ext cx="7620000" cy="3775921"/>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t>The Petition</a:t>
            </a:r>
            <a:endParaRPr lang="en-US" dirty="0"/>
          </a:p>
        </p:txBody>
      </p:sp>
      <p:sp>
        <p:nvSpPr>
          <p:cNvPr id="4" name="Slide Number Placeholder 3"/>
          <p:cNvSpPr>
            <a:spLocks noGrp="1"/>
          </p:cNvSpPr>
          <p:nvPr>
            <p:ph type="sldNum" sz="quarter" idx="12"/>
          </p:nvPr>
        </p:nvSpPr>
        <p:spPr/>
        <p:txBody>
          <a:bodyPr/>
          <a:lstStyle/>
          <a:p>
            <a:fld id="{7B4D3C46-5524-482E-82DE-D5955782BF17}" type="slidenum">
              <a:rPr lang="en-US" altLang="en-US" smtClean="0"/>
              <a:pPr/>
              <a:t>2</a:t>
            </a:fld>
            <a:endParaRPr lang="en-US" altLang="en-US" dirty="0"/>
          </a:p>
        </p:txBody>
      </p:sp>
      <p:sp>
        <p:nvSpPr>
          <p:cNvPr id="7" name="Down Arrow 6"/>
          <p:cNvSpPr/>
          <p:nvPr/>
        </p:nvSpPr>
        <p:spPr bwMode="auto">
          <a:xfrm>
            <a:off x="1307592" y="1600200"/>
            <a:ext cx="304800" cy="1447800"/>
          </a:xfrm>
          <a:prstGeom prst="downArrow">
            <a:avLst/>
          </a:prstGeom>
          <a:solidFill>
            <a:srgbClr val="003580"/>
          </a:solidFill>
          <a:ln w="9525" cap="flat" cmpd="sng" algn="ctr">
            <a:solidFill>
              <a:schemeClr val="accent6"/>
            </a:solid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indent="0" algn="l" defTabSz="914400" rtl="0" eaLnBrk="0" fontAlgn="base" latinLnBrk="0" hangingPunct="0">
              <a:lnSpc>
                <a:spcPct val="90000"/>
              </a:lnSpc>
              <a:spcBef>
                <a:spcPct val="0"/>
              </a:spcBef>
              <a:spcAft>
                <a:spcPct val="0"/>
              </a:spcAft>
              <a:buClrTx/>
              <a:buSzTx/>
              <a:buFontTx/>
              <a:buNone/>
              <a:tabLst/>
            </a:pPr>
            <a:endParaRPr kumimoji="0" lang="en-US" sz="3200" b="1" i="0" u="none" strike="noStrike" cap="none" normalizeH="0" baseline="0" dirty="0" smtClean="0">
              <a:ln>
                <a:noFill/>
              </a:ln>
              <a:solidFill>
                <a:srgbClr val="003399"/>
              </a:solidFill>
              <a:effectLst/>
              <a:latin typeface="Arial"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Petition</a:t>
            </a:r>
            <a:endParaRPr lang="en-US" dirty="0"/>
          </a:p>
        </p:txBody>
      </p:sp>
      <p:sp>
        <p:nvSpPr>
          <p:cNvPr id="3" name="Content Placeholder 2"/>
          <p:cNvSpPr>
            <a:spLocks noGrp="1"/>
          </p:cNvSpPr>
          <p:nvPr>
            <p:ph idx="1"/>
          </p:nvPr>
        </p:nvSpPr>
        <p:spPr>
          <a:xfrm>
            <a:off x="711200" y="1905000"/>
            <a:ext cx="7620000" cy="3657600"/>
          </a:xfrm>
        </p:spPr>
        <p:txBody>
          <a:bodyPr/>
          <a:lstStyle/>
          <a:p>
            <a:r>
              <a:rPr lang="en-US" dirty="0" smtClean="0"/>
              <a:t>Strategy</a:t>
            </a:r>
          </a:p>
          <a:p>
            <a:pPr lvl="1"/>
            <a:r>
              <a:rPr lang="en-US" sz="1800" dirty="0" smtClean="0"/>
              <a:t>Concede omissions (if any) in primary references;</a:t>
            </a:r>
          </a:p>
          <a:p>
            <a:pPr lvl="1"/>
            <a:r>
              <a:rPr lang="en-US" sz="1800" dirty="0" smtClean="0"/>
              <a:t>Explain how secondary references disclose those omissions;</a:t>
            </a:r>
          </a:p>
          <a:p>
            <a:pPr lvl="1"/>
            <a:r>
              <a:rPr lang="en-US" sz="1800" dirty="0" smtClean="0"/>
              <a:t>Explain why POSITA would combine references;</a:t>
            </a:r>
          </a:p>
          <a:p>
            <a:pPr lvl="1"/>
            <a:r>
              <a:rPr lang="en-US" sz="1800" dirty="0" smtClean="0"/>
              <a:t>103 vs. stretching 102;</a:t>
            </a:r>
          </a:p>
          <a:p>
            <a:pPr lvl="1"/>
            <a:r>
              <a:rPr lang="en-US" sz="1800" dirty="0" smtClean="0"/>
              <a:t>Consider multiple petitions:</a:t>
            </a:r>
          </a:p>
          <a:p>
            <a:pPr lvl="2"/>
            <a:r>
              <a:rPr lang="en-US" sz="1800" dirty="0" smtClean="0"/>
              <a:t>More pages;</a:t>
            </a:r>
          </a:p>
          <a:p>
            <a:pPr lvl="2"/>
            <a:r>
              <a:rPr lang="en-US" sz="1800" dirty="0" smtClean="0"/>
              <a:t>More time for judges;</a:t>
            </a:r>
          </a:p>
          <a:p>
            <a:pPr lvl="1"/>
            <a:r>
              <a:rPr lang="en-US" sz="1800" dirty="0" smtClean="0"/>
              <a:t>POSITA definition:</a:t>
            </a:r>
          </a:p>
          <a:p>
            <a:pPr lvl="2"/>
            <a:r>
              <a:rPr lang="en-US" sz="1800" dirty="0" smtClean="0"/>
              <a:t>Consider crafting to disqualify opponent expert.</a:t>
            </a:r>
          </a:p>
        </p:txBody>
      </p:sp>
      <p:sp>
        <p:nvSpPr>
          <p:cNvPr id="4" name="Slide Number Placeholder 3"/>
          <p:cNvSpPr>
            <a:spLocks noGrp="1"/>
          </p:cNvSpPr>
          <p:nvPr>
            <p:ph type="sldNum" sz="quarter" idx="12"/>
          </p:nvPr>
        </p:nvSpPr>
        <p:spPr/>
        <p:txBody>
          <a:bodyPr/>
          <a:lstStyle/>
          <a:p>
            <a:fld id="{7B4D3C46-5524-482E-82DE-D5955782BF17}" type="slidenum">
              <a:rPr lang="en-US" altLang="en-US" smtClean="0"/>
              <a:pPr/>
              <a:t>20</a:t>
            </a:fld>
            <a:endParaRPr lang="en-US"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Petition</a:t>
            </a:r>
            <a:endParaRPr lang="en-US" dirty="0"/>
          </a:p>
        </p:txBody>
      </p:sp>
      <p:sp>
        <p:nvSpPr>
          <p:cNvPr id="3" name="Content Placeholder 2"/>
          <p:cNvSpPr>
            <a:spLocks noGrp="1"/>
          </p:cNvSpPr>
          <p:nvPr>
            <p:ph idx="1"/>
          </p:nvPr>
        </p:nvSpPr>
        <p:spPr>
          <a:xfrm>
            <a:off x="711200" y="1905000"/>
            <a:ext cx="7620000" cy="3657600"/>
          </a:xfrm>
        </p:spPr>
        <p:txBody>
          <a:bodyPr/>
          <a:lstStyle/>
          <a:p>
            <a:r>
              <a:rPr lang="en-US" dirty="0" smtClean="0"/>
              <a:t>Expert Declarations</a:t>
            </a:r>
          </a:p>
          <a:p>
            <a:pPr lvl="1"/>
            <a:r>
              <a:rPr lang="en-US" sz="1800" dirty="0" smtClean="0"/>
              <a:t>Currently gives the petitioner a big advantage at the institution stage because patent owner cannot file a declaration with their preliminary response.  37 C.F.R. § 42.107(c).</a:t>
            </a:r>
          </a:p>
          <a:p>
            <a:pPr lvl="1"/>
            <a:r>
              <a:rPr lang="en-US" sz="1800" dirty="0" smtClean="0"/>
              <a:t>Initially declarations were filed with about 65% of petitions.  Today they are filed almost 90% of the time.</a:t>
            </a:r>
          </a:p>
          <a:p>
            <a:pPr lvl="1"/>
            <a:r>
              <a:rPr lang="en-US" sz="1800" dirty="0" smtClean="0"/>
              <a:t>Do </a:t>
            </a:r>
            <a:r>
              <a:rPr lang="en-US" sz="1800" u="sng" dirty="0" smtClean="0"/>
              <a:t>not</a:t>
            </a:r>
            <a:r>
              <a:rPr lang="en-US" sz="1800" dirty="0" smtClean="0"/>
              <a:t> merely “expertise” petition:</a:t>
            </a:r>
          </a:p>
          <a:p>
            <a:pPr lvl="2"/>
            <a:r>
              <a:rPr lang="en-US" sz="1800" dirty="0" smtClean="0"/>
              <a:t>Rule 42.65(a): “Expert testimony that </a:t>
            </a:r>
            <a:r>
              <a:rPr lang="en-US" sz="1800" i="1" dirty="0" smtClean="0">
                <a:solidFill>
                  <a:srgbClr val="FF0000"/>
                </a:solidFill>
              </a:rPr>
              <a:t>does not disclose the underlying facts or data </a:t>
            </a:r>
            <a:r>
              <a:rPr lang="en-US" sz="1800" dirty="0" smtClean="0"/>
              <a:t>on which the opinion is based is entitled to </a:t>
            </a:r>
            <a:r>
              <a:rPr lang="en-US" sz="1800" i="1" dirty="0" smtClean="0">
                <a:solidFill>
                  <a:srgbClr val="FF0000"/>
                </a:solidFill>
              </a:rPr>
              <a:t>little or no weight</a:t>
            </a:r>
            <a:r>
              <a:rPr lang="en-US" sz="1800" dirty="0" smtClean="0"/>
              <a:t>. Testimony on United States patent law or patent examination practice will not be admitted.”</a:t>
            </a:r>
          </a:p>
        </p:txBody>
      </p:sp>
      <p:sp>
        <p:nvSpPr>
          <p:cNvPr id="4" name="Slide Number Placeholder 3"/>
          <p:cNvSpPr>
            <a:spLocks noGrp="1"/>
          </p:cNvSpPr>
          <p:nvPr>
            <p:ph type="sldNum" sz="quarter" idx="12"/>
          </p:nvPr>
        </p:nvSpPr>
        <p:spPr/>
        <p:txBody>
          <a:bodyPr/>
          <a:lstStyle/>
          <a:p>
            <a:fld id="{7B4D3C46-5524-482E-82DE-D5955782BF17}" type="slidenum">
              <a:rPr lang="en-US" altLang="en-US" smtClean="0"/>
              <a:pPr/>
              <a:t>21</a:t>
            </a:fld>
            <a:endParaRPr lang="en-US"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Petition</a:t>
            </a:r>
            <a:endParaRPr lang="en-US" dirty="0"/>
          </a:p>
        </p:txBody>
      </p:sp>
      <p:sp>
        <p:nvSpPr>
          <p:cNvPr id="3" name="Content Placeholder 2"/>
          <p:cNvSpPr>
            <a:spLocks noGrp="1"/>
          </p:cNvSpPr>
          <p:nvPr>
            <p:ph idx="1"/>
          </p:nvPr>
        </p:nvSpPr>
        <p:spPr>
          <a:xfrm>
            <a:off x="711200" y="1905000"/>
            <a:ext cx="7620000" cy="3657600"/>
          </a:xfrm>
        </p:spPr>
        <p:txBody>
          <a:bodyPr/>
          <a:lstStyle/>
          <a:p>
            <a:r>
              <a:rPr lang="en-US" dirty="0" smtClean="0"/>
              <a:t>Expert Declarations</a:t>
            </a:r>
          </a:p>
          <a:p>
            <a:pPr lvl="1"/>
            <a:r>
              <a:rPr lang="en-US" sz="1800" dirty="0" smtClean="0"/>
              <a:t>Reliance on technical test or data:</a:t>
            </a:r>
          </a:p>
          <a:p>
            <a:pPr lvl="2"/>
            <a:r>
              <a:rPr lang="en-US" sz="1800" dirty="0" smtClean="0"/>
              <a:t>Rule 42.65(b): “If a party relies on a technical test or data from such a test, the party must provide an affidavit explaining: </a:t>
            </a:r>
          </a:p>
          <a:p>
            <a:pPr lvl="3"/>
            <a:r>
              <a:rPr lang="en-US" sz="1800" dirty="0" smtClean="0"/>
              <a:t>(1) Why the test or data is being used; </a:t>
            </a:r>
          </a:p>
          <a:p>
            <a:pPr lvl="3"/>
            <a:r>
              <a:rPr lang="en-US" sz="1800" dirty="0" smtClean="0"/>
              <a:t>(2) How the test was performed and the data was generated; </a:t>
            </a:r>
          </a:p>
          <a:p>
            <a:pPr lvl="3"/>
            <a:r>
              <a:rPr lang="en-US" sz="1800" dirty="0" smtClean="0"/>
              <a:t>(3) How the data is used to determine a value; </a:t>
            </a:r>
          </a:p>
          <a:p>
            <a:pPr lvl="3"/>
            <a:r>
              <a:rPr lang="en-US" sz="1800" dirty="0" smtClean="0"/>
              <a:t>(4) How the test is regarded in the relevant art; and </a:t>
            </a:r>
          </a:p>
          <a:p>
            <a:pPr lvl="3"/>
            <a:r>
              <a:rPr lang="en-US" sz="1800" dirty="0" smtClean="0"/>
              <a:t>(5) Any other information necessary for the Board to evaluate the test and data.”</a:t>
            </a:r>
          </a:p>
        </p:txBody>
      </p:sp>
      <p:sp>
        <p:nvSpPr>
          <p:cNvPr id="4" name="Slide Number Placeholder 3"/>
          <p:cNvSpPr>
            <a:spLocks noGrp="1"/>
          </p:cNvSpPr>
          <p:nvPr>
            <p:ph type="sldNum" sz="quarter" idx="12"/>
          </p:nvPr>
        </p:nvSpPr>
        <p:spPr/>
        <p:txBody>
          <a:bodyPr/>
          <a:lstStyle/>
          <a:p>
            <a:fld id="{7B4D3C46-5524-482E-82DE-D5955782BF17}" type="slidenum">
              <a:rPr lang="en-US" altLang="en-US" smtClean="0"/>
              <a:pPr/>
              <a:t>22</a:t>
            </a:fld>
            <a:endParaRPr lang="en-US"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Petition</a:t>
            </a:r>
            <a:endParaRPr lang="en-US" dirty="0"/>
          </a:p>
        </p:txBody>
      </p:sp>
      <p:sp>
        <p:nvSpPr>
          <p:cNvPr id="3" name="Content Placeholder 2"/>
          <p:cNvSpPr>
            <a:spLocks noGrp="1"/>
          </p:cNvSpPr>
          <p:nvPr>
            <p:ph idx="1"/>
          </p:nvPr>
        </p:nvSpPr>
        <p:spPr>
          <a:xfrm>
            <a:off x="711200" y="1905000"/>
            <a:ext cx="7620000" cy="3657600"/>
          </a:xfrm>
        </p:spPr>
        <p:txBody>
          <a:bodyPr/>
          <a:lstStyle/>
          <a:p>
            <a:r>
              <a:rPr lang="en-US" dirty="0" smtClean="0"/>
              <a:t>Expert Declarations</a:t>
            </a:r>
          </a:p>
          <a:p>
            <a:pPr lvl="1"/>
            <a:r>
              <a:rPr lang="en-US" sz="1800" dirty="0" smtClean="0"/>
              <a:t>Plan ahead for oral hearing:</a:t>
            </a:r>
          </a:p>
          <a:p>
            <a:pPr lvl="2"/>
            <a:r>
              <a:rPr lang="en-US" sz="1800" dirty="0" smtClean="0"/>
              <a:t>If possible, include demonstrative exhibits </a:t>
            </a:r>
            <a:r>
              <a:rPr lang="en-US" sz="1800" u="sng" dirty="0" smtClean="0"/>
              <a:t>with</a:t>
            </a:r>
            <a:r>
              <a:rPr lang="en-US" sz="1800" dirty="0" smtClean="0"/>
              <a:t> declaration.  (May be more doable with Petitioner Reply).</a:t>
            </a:r>
          </a:p>
          <a:p>
            <a:pPr lvl="2">
              <a:buNone/>
            </a:pPr>
            <a:r>
              <a:rPr lang="en-US" sz="1800" i="1" dirty="0" smtClean="0"/>
              <a:t>See</a:t>
            </a:r>
            <a:r>
              <a:rPr lang="en-US" sz="1800" dirty="0" smtClean="0"/>
              <a:t> </a:t>
            </a:r>
            <a:r>
              <a:rPr lang="en-US" sz="1800" i="1" dirty="0" smtClean="0"/>
              <a:t>CBS Interactive Helferich Patent Licensing, LLC</a:t>
            </a:r>
            <a:r>
              <a:rPr lang="en-US" sz="1800" dirty="0" smtClean="0"/>
              <a:t>, IPR2013-00033, Paper 118, at 3 (Oct. 23, 2013) (“If certain testimony previously was not developed, discussed, or explained in a party’s papers, it </a:t>
            </a:r>
            <a:r>
              <a:rPr lang="en-US" sz="1800" i="1" dirty="0" smtClean="0">
                <a:solidFill>
                  <a:srgbClr val="FF0000"/>
                </a:solidFill>
              </a:rPr>
              <a:t>may not be </a:t>
            </a:r>
            <a:r>
              <a:rPr lang="en-US" sz="1800" dirty="0" smtClean="0"/>
              <a:t>developed, discussed, explained, or summarized, </a:t>
            </a:r>
            <a:r>
              <a:rPr lang="en-US" sz="1800" i="1" dirty="0" smtClean="0">
                <a:solidFill>
                  <a:srgbClr val="FF0000"/>
                </a:solidFill>
              </a:rPr>
              <a:t>for the first time</a:t>
            </a:r>
            <a:r>
              <a:rPr lang="en-US" sz="1800" dirty="0" smtClean="0"/>
              <a:t>, in the form of </a:t>
            </a:r>
            <a:r>
              <a:rPr lang="en-US" sz="1800" i="1" dirty="0" smtClean="0">
                <a:solidFill>
                  <a:srgbClr val="FF0000"/>
                </a:solidFill>
              </a:rPr>
              <a:t>demonstrative slides at final oral hearing</a:t>
            </a:r>
            <a:r>
              <a:rPr lang="en-US" sz="1800" dirty="0" smtClean="0"/>
              <a:t>.”)</a:t>
            </a:r>
          </a:p>
          <a:p>
            <a:pPr lvl="2"/>
            <a:endParaRPr lang="en-US" sz="1800" dirty="0" smtClean="0"/>
          </a:p>
        </p:txBody>
      </p:sp>
      <p:sp>
        <p:nvSpPr>
          <p:cNvPr id="4" name="Slide Number Placeholder 3"/>
          <p:cNvSpPr>
            <a:spLocks noGrp="1"/>
          </p:cNvSpPr>
          <p:nvPr>
            <p:ph type="sldNum" sz="quarter" idx="12"/>
          </p:nvPr>
        </p:nvSpPr>
        <p:spPr/>
        <p:txBody>
          <a:bodyPr/>
          <a:lstStyle/>
          <a:p>
            <a:fld id="{7B4D3C46-5524-482E-82DE-D5955782BF17}" type="slidenum">
              <a:rPr lang="en-US" altLang="en-US" smtClean="0"/>
              <a:pPr/>
              <a:t>23</a:t>
            </a:fld>
            <a:endParaRPr lang="en-US"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Petition</a:t>
            </a:r>
            <a:endParaRPr lang="en-US" dirty="0"/>
          </a:p>
        </p:txBody>
      </p:sp>
      <p:sp>
        <p:nvSpPr>
          <p:cNvPr id="3" name="Content Placeholder 2"/>
          <p:cNvSpPr>
            <a:spLocks noGrp="1"/>
          </p:cNvSpPr>
          <p:nvPr>
            <p:ph idx="1"/>
          </p:nvPr>
        </p:nvSpPr>
        <p:spPr>
          <a:xfrm>
            <a:off x="711200" y="1905000"/>
            <a:ext cx="7620000" cy="3657600"/>
          </a:xfrm>
        </p:spPr>
        <p:txBody>
          <a:bodyPr/>
          <a:lstStyle/>
          <a:p>
            <a:r>
              <a:rPr lang="en-US" dirty="0" smtClean="0"/>
              <a:t>Follow On Petitions</a:t>
            </a:r>
          </a:p>
          <a:p>
            <a:pPr lvl="1"/>
            <a:r>
              <a:rPr lang="en-US" sz="1800" dirty="0" smtClean="0"/>
              <a:t>General rule on petitioner estoppel:</a:t>
            </a:r>
            <a:endParaRPr lang="en-US" sz="1800" u="sng" dirty="0" smtClean="0"/>
          </a:p>
          <a:p>
            <a:pPr lvl="2"/>
            <a:r>
              <a:rPr lang="en-US" sz="1800" dirty="0" smtClean="0"/>
              <a:t>35 U.S.C. § 315(e)(1): </a:t>
            </a:r>
          </a:p>
          <a:p>
            <a:pPr lvl="2">
              <a:buNone/>
            </a:pPr>
            <a:r>
              <a:rPr lang="en-US" sz="1800" dirty="0" smtClean="0"/>
              <a:t>“The </a:t>
            </a:r>
            <a:r>
              <a:rPr lang="en-US" sz="1800" i="1" dirty="0" smtClean="0">
                <a:solidFill>
                  <a:srgbClr val="FF0000"/>
                </a:solidFill>
              </a:rPr>
              <a:t>petitioner in an inter partes review </a:t>
            </a:r>
            <a:r>
              <a:rPr lang="en-US" sz="1800" dirty="0" smtClean="0"/>
              <a:t>of a claim in a patent under this chapter </a:t>
            </a:r>
            <a:r>
              <a:rPr lang="en-US" sz="1800" i="1" dirty="0" smtClean="0">
                <a:solidFill>
                  <a:srgbClr val="FF0000"/>
                </a:solidFill>
              </a:rPr>
              <a:t>that results in a final written decision</a:t>
            </a:r>
            <a:r>
              <a:rPr lang="en-US" sz="1800" dirty="0" smtClean="0"/>
              <a:t> under section 318(a), or the real party in interest or privy of the petitioner, </a:t>
            </a:r>
            <a:r>
              <a:rPr lang="en-US" sz="1800" i="1" dirty="0" smtClean="0">
                <a:solidFill>
                  <a:srgbClr val="FF0000"/>
                </a:solidFill>
              </a:rPr>
              <a:t>may not request or maintain a proceeding</a:t>
            </a:r>
            <a:r>
              <a:rPr lang="en-US" sz="1800" dirty="0" smtClean="0"/>
              <a:t> before the Office with respect to that claim on </a:t>
            </a:r>
            <a:r>
              <a:rPr lang="en-US" sz="1800" i="1" dirty="0" smtClean="0">
                <a:solidFill>
                  <a:srgbClr val="FF0000"/>
                </a:solidFill>
              </a:rPr>
              <a:t>any ground that the petitioner raised or reasonably could have raised</a:t>
            </a:r>
            <a:r>
              <a:rPr lang="en-US" sz="1800" dirty="0" smtClean="0"/>
              <a:t> during that inter partes review.”</a:t>
            </a:r>
          </a:p>
        </p:txBody>
      </p:sp>
      <p:sp>
        <p:nvSpPr>
          <p:cNvPr id="4" name="Slide Number Placeholder 3"/>
          <p:cNvSpPr>
            <a:spLocks noGrp="1"/>
          </p:cNvSpPr>
          <p:nvPr>
            <p:ph type="sldNum" sz="quarter" idx="12"/>
          </p:nvPr>
        </p:nvSpPr>
        <p:spPr/>
        <p:txBody>
          <a:bodyPr/>
          <a:lstStyle/>
          <a:p>
            <a:fld id="{7B4D3C46-5524-482E-82DE-D5955782BF17}" type="slidenum">
              <a:rPr lang="en-US" altLang="en-US" smtClean="0"/>
              <a:pPr/>
              <a:t>24</a:t>
            </a:fld>
            <a:endParaRPr lang="en-US"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Petition</a:t>
            </a:r>
            <a:endParaRPr lang="en-US" dirty="0"/>
          </a:p>
        </p:txBody>
      </p:sp>
      <p:sp>
        <p:nvSpPr>
          <p:cNvPr id="3" name="Content Placeholder 2"/>
          <p:cNvSpPr>
            <a:spLocks noGrp="1"/>
          </p:cNvSpPr>
          <p:nvPr>
            <p:ph idx="1"/>
          </p:nvPr>
        </p:nvSpPr>
        <p:spPr>
          <a:xfrm>
            <a:off x="711200" y="1905000"/>
            <a:ext cx="7620000" cy="3657600"/>
          </a:xfrm>
        </p:spPr>
        <p:txBody>
          <a:bodyPr/>
          <a:lstStyle/>
          <a:p>
            <a:r>
              <a:rPr lang="en-US" sz="1600" dirty="0" smtClean="0"/>
              <a:t>Follow On Petitions</a:t>
            </a:r>
          </a:p>
          <a:p>
            <a:pPr lvl="1"/>
            <a:r>
              <a:rPr lang="en-US" sz="1600" dirty="0" smtClean="0"/>
              <a:t>Follow on petitions filed during the pendency of an earlier IPR are permissible under the statute and rules because there is not yet a final written decision.</a:t>
            </a:r>
          </a:p>
          <a:p>
            <a:pPr lvl="2"/>
            <a:r>
              <a:rPr lang="en-US" sz="1600" dirty="0" smtClean="0"/>
              <a:t>But the Board can use its discretion to deny. 35 U.S.C. § 325(d) gives the Board discretion as to how to handle multiple proceedings where the same or similar arguments were previously presented.  This can thwart attempts to cure prior petition deficiencies.</a:t>
            </a:r>
          </a:p>
          <a:p>
            <a:pPr lvl="1"/>
            <a:r>
              <a:rPr lang="en-US" sz="1600" dirty="0" smtClean="0"/>
              <a:t>Best to ask for joinder for follow on petitions, even when not necessary.  There are conflicting views on what happens to follow on petitions under 315(e)(1) when the first petition reaches its final written decision:</a:t>
            </a:r>
          </a:p>
          <a:p>
            <a:pPr lvl="2"/>
            <a:r>
              <a:rPr lang="en-US" sz="1600" dirty="0" smtClean="0"/>
              <a:t>The petitioner… may not request </a:t>
            </a:r>
            <a:r>
              <a:rPr lang="en-US" sz="1600" b="1" i="1" dirty="0" smtClean="0"/>
              <a:t>or maintain</a:t>
            </a:r>
            <a:r>
              <a:rPr lang="en-US" sz="1600" dirty="0" smtClean="0"/>
              <a:t> a proceeding before the Office.</a:t>
            </a:r>
          </a:p>
        </p:txBody>
      </p:sp>
      <p:sp>
        <p:nvSpPr>
          <p:cNvPr id="4" name="Slide Number Placeholder 3"/>
          <p:cNvSpPr>
            <a:spLocks noGrp="1"/>
          </p:cNvSpPr>
          <p:nvPr>
            <p:ph type="sldNum" sz="quarter" idx="12"/>
          </p:nvPr>
        </p:nvSpPr>
        <p:spPr/>
        <p:txBody>
          <a:bodyPr/>
          <a:lstStyle/>
          <a:p>
            <a:fld id="{7B4D3C46-5524-482E-82DE-D5955782BF17}" type="slidenum">
              <a:rPr lang="en-US" altLang="en-US" smtClean="0"/>
              <a:pPr/>
              <a:t>25</a:t>
            </a:fld>
            <a:endParaRPr lang="en-US" alt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Petition</a:t>
            </a:r>
            <a:endParaRPr lang="en-US" dirty="0"/>
          </a:p>
        </p:txBody>
      </p:sp>
      <p:sp>
        <p:nvSpPr>
          <p:cNvPr id="3" name="Content Placeholder 2"/>
          <p:cNvSpPr>
            <a:spLocks noGrp="1"/>
          </p:cNvSpPr>
          <p:nvPr>
            <p:ph idx="1"/>
          </p:nvPr>
        </p:nvSpPr>
        <p:spPr>
          <a:xfrm>
            <a:off x="711200" y="1905000"/>
            <a:ext cx="7620000" cy="3657600"/>
          </a:xfrm>
        </p:spPr>
        <p:txBody>
          <a:bodyPr/>
          <a:lstStyle/>
          <a:p>
            <a:r>
              <a:rPr lang="en-US" dirty="0" smtClean="0"/>
              <a:t>Follow On Petitions</a:t>
            </a:r>
          </a:p>
          <a:p>
            <a:pPr lvl="1"/>
            <a:r>
              <a:rPr lang="en-US" sz="1800" dirty="0" smtClean="0"/>
              <a:t>Petitioner estopped under 315(e)(1) from follow-on petition when prior petition has reached Final Written Decision:</a:t>
            </a:r>
          </a:p>
          <a:p>
            <a:pPr lvl="2"/>
            <a:r>
              <a:rPr lang="en-US" sz="1800" i="1" dirty="0" smtClean="0"/>
              <a:t>See Dell, Inc. v. Electronics &amp; Telecommunications Research Institute</a:t>
            </a:r>
            <a:r>
              <a:rPr lang="en-US" sz="1800" dirty="0" smtClean="0"/>
              <a:t>, IPR2015-00549, Paper 10 (P.T.A.B. Mar. 26, 2015).</a:t>
            </a:r>
          </a:p>
        </p:txBody>
      </p:sp>
      <p:sp>
        <p:nvSpPr>
          <p:cNvPr id="4" name="Slide Number Placeholder 3"/>
          <p:cNvSpPr>
            <a:spLocks noGrp="1"/>
          </p:cNvSpPr>
          <p:nvPr>
            <p:ph type="sldNum" sz="quarter" idx="12"/>
          </p:nvPr>
        </p:nvSpPr>
        <p:spPr/>
        <p:txBody>
          <a:bodyPr/>
          <a:lstStyle/>
          <a:p>
            <a:fld id="{7B4D3C46-5524-482E-82DE-D5955782BF17}" type="slidenum">
              <a:rPr lang="en-US" altLang="en-US" smtClean="0"/>
              <a:pPr/>
              <a:t>26</a:t>
            </a:fld>
            <a:endParaRPr lang="en-US" alt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Petition</a:t>
            </a:r>
            <a:endParaRPr lang="en-US" dirty="0"/>
          </a:p>
        </p:txBody>
      </p:sp>
      <p:sp>
        <p:nvSpPr>
          <p:cNvPr id="3" name="Content Placeholder 2"/>
          <p:cNvSpPr>
            <a:spLocks noGrp="1"/>
          </p:cNvSpPr>
          <p:nvPr>
            <p:ph idx="1"/>
          </p:nvPr>
        </p:nvSpPr>
        <p:spPr>
          <a:xfrm>
            <a:off x="711200" y="1905000"/>
            <a:ext cx="7620000" cy="3657600"/>
          </a:xfrm>
        </p:spPr>
        <p:txBody>
          <a:bodyPr/>
          <a:lstStyle/>
          <a:p>
            <a:r>
              <a:rPr lang="en-US" dirty="0" smtClean="0"/>
              <a:t>Follow On Petitions</a:t>
            </a:r>
          </a:p>
          <a:p>
            <a:pPr lvl="1"/>
            <a:r>
              <a:rPr lang="en-US" sz="1800" dirty="0" smtClean="0"/>
              <a:t>However, follow-on petition grounds are </a:t>
            </a:r>
            <a:r>
              <a:rPr lang="en-US" sz="1800" u="sng" dirty="0" smtClean="0"/>
              <a:t>not</a:t>
            </a:r>
            <a:r>
              <a:rPr lang="en-US" sz="1800" dirty="0" smtClean="0"/>
              <a:t> precluded by </a:t>
            </a:r>
            <a:r>
              <a:rPr lang="en-US" sz="1800" i="1" dirty="0" smtClean="0"/>
              <a:t>denied</a:t>
            </a:r>
            <a:r>
              <a:rPr lang="en-US" sz="1800" dirty="0" smtClean="0"/>
              <a:t> petition grounds:</a:t>
            </a:r>
          </a:p>
          <a:p>
            <a:pPr lvl="2"/>
            <a:r>
              <a:rPr lang="en-US" sz="1800" dirty="0" smtClean="0"/>
              <a:t>“[G]rounds raised during the preliminary proceeding, but </a:t>
            </a:r>
            <a:r>
              <a:rPr lang="en-US" sz="1800" i="1" dirty="0" smtClean="0">
                <a:solidFill>
                  <a:srgbClr val="FF0000"/>
                </a:solidFill>
              </a:rPr>
              <a:t>not made part of the instituted trial</a:t>
            </a:r>
            <a:r>
              <a:rPr lang="en-US" sz="1800" dirty="0" smtClean="0"/>
              <a:t>, are not raised ‘during’ an </a:t>
            </a:r>
            <a:r>
              <a:rPr lang="en-US" sz="1800" i="1" dirty="0" smtClean="0"/>
              <a:t>inter partes</a:t>
            </a:r>
            <a:r>
              <a:rPr lang="en-US" sz="1800" dirty="0" smtClean="0"/>
              <a:t> review and </a:t>
            </a:r>
            <a:r>
              <a:rPr lang="en-US" sz="1800" i="1" dirty="0" smtClean="0">
                <a:solidFill>
                  <a:srgbClr val="FF0000"/>
                </a:solidFill>
              </a:rPr>
              <a:t>cannot be the basis for estoppel </a:t>
            </a:r>
            <a:r>
              <a:rPr lang="en-US" sz="1800" dirty="0" smtClean="0"/>
              <a:t>under 35 U.S.C. § 315 (e)(1).”  </a:t>
            </a:r>
            <a:r>
              <a:rPr lang="en-US" sz="1800" i="1" dirty="0" smtClean="0"/>
              <a:t>Apotex, Inc. v. Wyeth LLC</a:t>
            </a:r>
            <a:r>
              <a:rPr lang="en-US" sz="1800" dirty="0" smtClean="0"/>
              <a:t>, IPR2015-00873, Paper 8, at 8-9 (P.T.A.B. Sept. 16, 2015) (emphasis added). </a:t>
            </a:r>
          </a:p>
          <a:p>
            <a:pPr lvl="1"/>
            <a:r>
              <a:rPr lang="en-US" sz="1800" dirty="0" smtClean="0"/>
              <a:t>This may be a quirky application of 35 U.S.C. § 315(e)(1) by the Board.  Estoppel may apply differently in a district court under 315(e)(2).</a:t>
            </a:r>
          </a:p>
        </p:txBody>
      </p:sp>
      <p:sp>
        <p:nvSpPr>
          <p:cNvPr id="4" name="Slide Number Placeholder 3"/>
          <p:cNvSpPr>
            <a:spLocks noGrp="1"/>
          </p:cNvSpPr>
          <p:nvPr>
            <p:ph type="sldNum" sz="quarter" idx="12"/>
          </p:nvPr>
        </p:nvSpPr>
        <p:spPr/>
        <p:txBody>
          <a:bodyPr/>
          <a:lstStyle/>
          <a:p>
            <a:fld id="{7B4D3C46-5524-482E-82DE-D5955782BF17}" type="slidenum">
              <a:rPr lang="en-US" altLang="en-US" smtClean="0"/>
              <a:pPr/>
              <a:t>27</a:t>
            </a:fld>
            <a:endParaRPr lang="en-US" alt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Petition</a:t>
            </a:r>
            <a:endParaRPr lang="en-US" dirty="0"/>
          </a:p>
        </p:txBody>
      </p:sp>
      <p:sp>
        <p:nvSpPr>
          <p:cNvPr id="3" name="Content Placeholder 2"/>
          <p:cNvSpPr>
            <a:spLocks noGrp="1"/>
          </p:cNvSpPr>
          <p:nvPr>
            <p:ph idx="1"/>
          </p:nvPr>
        </p:nvSpPr>
        <p:spPr>
          <a:xfrm>
            <a:off x="711200" y="1905000"/>
            <a:ext cx="7620000" cy="3657600"/>
          </a:xfrm>
        </p:spPr>
        <p:txBody>
          <a:bodyPr/>
          <a:lstStyle/>
          <a:p>
            <a:r>
              <a:rPr lang="en-US" dirty="0" smtClean="0"/>
              <a:t>Request for Joinder</a:t>
            </a:r>
          </a:p>
          <a:p>
            <a:pPr lvl="1"/>
            <a:r>
              <a:rPr lang="en-US" sz="1800" dirty="0" smtClean="0"/>
              <a:t>Who:  by patent owner or petitioner;</a:t>
            </a:r>
          </a:p>
          <a:p>
            <a:pPr lvl="1"/>
            <a:r>
              <a:rPr lang="en-US" sz="1800" dirty="0" smtClean="0"/>
              <a:t>What:  motion under § 42.22;</a:t>
            </a:r>
          </a:p>
          <a:p>
            <a:pPr lvl="1"/>
            <a:r>
              <a:rPr lang="en-US" sz="1800" dirty="0" smtClean="0"/>
              <a:t>When:  within 1 month of institution;</a:t>
            </a:r>
          </a:p>
          <a:p>
            <a:pPr lvl="1"/>
            <a:r>
              <a:rPr lang="en-US" sz="1800" dirty="0" smtClean="0"/>
              <a:t>1 year bar under § 42.101(b) does </a:t>
            </a:r>
            <a:r>
              <a:rPr lang="en-US" sz="1800" u="sng" dirty="0" smtClean="0"/>
              <a:t>not</a:t>
            </a:r>
            <a:r>
              <a:rPr lang="en-US" sz="1800" dirty="0" smtClean="0"/>
              <a:t> apply when petition includes request for joinder satisfying above.</a:t>
            </a:r>
          </a:p>
          <a:p>
            <a:pPr lvl="1">
              <a:buNone/>
            </a:pPr>
            <a:r>
              <a:rPr lang="en-US" sz="1800" dirty="0" smtClean="0"/>
              <a:t>(37 C.F.R. § 42.122(b).)</a:t>
            </a:r>
          </a:p>
          <a:p>
            <a:pPr lvl="1"/>
            <a:endParaRPr lang="en-US" sz="1800" dirty="0" smtClean="0"/>
          </a:p>
        </p:txBody>
      </p:sp>
      <p:sp>
        <p:nvSpPr>
          <p:cNvPr id="4" name="Slide Number Placeholder 3"/>
          <p:cNvSpPr>
            <a:spLocks noGrp="1"/>
          </p:cNvSpPr>
          <p:nvPr>
            <p:ph type="sldNum" sz="quarter" idx="12"/>
          </p:nvPr>
        </p:nvSpPr>
        <p:spPr/>
        <p:txBody>
          <a:bodyPr/>
          <a:lstStyle/>
          <a:p>
            <a:fld id="{7B4D3C46-5524-482E-82DE-D5955782BF17}" type="slidenum">
              <a:rPr lang="en-US" altLang="en-US" smtClean="0"/>
              <a:pPr/>
              <a:t>28</a:t>
            </a:fld>
            <a:endParaRPr lang="en-US" alt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Petition</a:t>
            </a:r>
            <a:endParaRPr lang="en-US" dirty="0"/>
          </a:p>
        </p:txBody>
      </p:sp>
      <p:sp>
        <p:nvSpPr>
          <p:cNvPr id="3" name="Content Placeholder 2"/>
          <p:cNvSpPr>
            <a:spLocks noGrp="1"/>
          </p:cNvSpPr>
          <p:nvPr>
            <p:ph idx="1"/>
          </p:nvPr>
        </p:nvSpPr>
        <p:spPr>
          <a:xfrm>
            <a:off x="711200" y="1905000"/>
            <a:ext cx="7620000" cy="3657600"/>
          </a:xfrm>
        </p:spPr>
        <p:txBody>
          <a:bodyPr/>
          <a:lstStyle/>
          <a:p>
            <a:r>
              <a:rPr lang="en-US" dirty="0" smtClean="0"/>
              <a:t>Request for Joinder</a:t>
            </a:r>
          </a:p>
          <a:p>
            <a:pPr lvl="1"/>
            <a:r>
              <a:rPr lang="en-US" sz="1800" dirty="0" smtClean="0"/>
              <a:t>Grant of joinder is discretionary (35 U.S.C. § 315(c)) </a:t>
            </a:r>
            <a:r>
              <a:rPr lang="en-US" sz="1800" i="1" dirty="0" smtClean="0"/>
              <a:t> ;</a:t>
            </a:r>
            <a:endParaRPr lang="en-US" sz="1800" dirty="0" smtClean="0"/>
          </a:p>
          <a:p>
            <a:pPr lvl="1"/>
            <a:r>
              <a:rPr lang="en-US" sz="1800" dirty="0" smtClean="0"/>
              <a:t>Factors: </a:t>
            </a:r>
          </a:p>
          <a:p>
            <a:pPr lvl="2"/>
            <a:r>
              <a:rPr lang="en-US" sz="1800" dirty="0" smtClean="0"/>
              <a:t>(1) time and cost;</a:t>
            </a:r>
          </a:p>
          <a:p>
            <a:pPr lvl="2"/>
            <a:r>
              <a:rPr lang="en-US" sz="1800" dirty="0" smtClean="0"/>
              <a:t>(2) simplification of briefing and discovery;</a:t>
            </a:r>
          </a:p>
          <a:p>
            <a:pPr lvl="2"/>
            <a:r>
              <a:rPr lang="en-US" sz="1800" dirty="0" smtClean="0"/>
              <a:t>(3) breadth / unusualness of claim scope;</a:t>
            </a:r>
          </a:p>
          <a:p>
            <a:pPr lvl="2"/>
            <a:r>
              <a:rPr lang="en-US" sz="1800" dirty="0" smtClean="0"/>
              <a:t>(4) claim construction issues.</a:t>
            </a:r>
          </a:p>
          <a:p>
            <a:pPr lvl="1">
              <a:buNone/>
            </a:pPr>
            <a:r>
              <a:rPr lang="en-US" sz="1800" i="1" dirty="0" smtClean="0"/>
              <a:t>See Unified Patents, Inc. v. Personalized Media Communications, LLC</a:t>
            </a:r>
            <a:r>
              <a:rPr lang="en-US" sz="1800" dirty="0" smtClean="0"/>
              <a:t>, IPR2015-00521, Paper 14, at 3 (Jun. 8, 2015).</a:t>
            </a:r>
          </a:p>
          <a:p>
            <a:pPr lvl="1">
              <a:buNone/>
            </a:pPr>
            <a:endParaRPr lang="en-US" sz="1800" dirty="0" smtClean="0"/>
          </a:p>
          <a:p>
            <a:pPr lvl="1"/>
            <a:endParaRPr lang="en-US" sz="1800" dirty="0" smtClean="0"/>
          </a:p>
        </p:txBody>
      </p:sp>
      <p:sp>
        <p:nvSpPr>
          <p:cNvPr id="4" name="Slide Number Placeholder 3"/>
          <p:cNvSpPr>
            <a:spLocks noGrp="1"/>
          </p:cNvSpPr>
          <p:nvPr>
            <p:ph type="sldNum" sz="quarter" idx="12"/>
          </p:nvPr>
        </p:nvSpPr>
        <p:spPr/>
        <p:txBody>
          <a:bodyPr/>
          <a:lstStyle/>
          <a:p>
            <a:fld id="{7B4D3C46-5524-482E-82DE-D5955782BF17}" type="slidenum">
              <a:rPr lang="en-US" altLang="en-US" smtClean="0"/>
              <a:pPr/>
              <a:t>29</a:t>
            </a:fld>
            <a:endParaRPr lang="en-US"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Petition</a:t>
            </a:r>
            <a:endParaRPr lang="en-US" dirty="0"/>
          </a:p>
        </p:txBody>
      </p:sp>
      <p:sp>
        <p:nvSpPr>
          <p:cNvPr id="3" name="Content Placeholder 2"/>
          <p:cNvSpPr>
            <a:spLocks noGrp="1"/>
          </p:cNvSpPr>
          <p:nvPr>
            <p:ph idx="1"/>
          </p:nvPr>
        </p:nvSpPr>
        <p:spPr/>
        <p:txBody>
          <a:bodyPr/>
          <a:lstStyle/>
          <a:p>
            <a:r>
              <a:rPr lang="en-US" dirty="0" smtClean="0"/>
              <a:t>PTAB trials begin with a petition requesting that the Board review the patentability of an issued patent.</a:t>
            </a:r>
          </a:p>
          <a:p>
            <a:r>
              <a:rPr lang="en-US" dirty="0" smtClean="0"/>
              <a:t>Each of the different types of PTAB trials (i.e., IPR, CBM, PGR) includes restrictions on who can file petitions for review and when such petitions can be filed.  CBM trials are further limited as to the types of patents that can be challenged.</a:t>
            </a:r>
          </a:p>
          <a:p>
            <a:r>
              <a:rPr lang="en-US" dirty="0" smtClean="0"/>
              <a:t>These standing and other restrictions typically drive trial type selection strategy.</a:t>
            </a:r>
            <a:endParaRPr lang="en-US" dirty="0"/>
          </a:p>
        </p:txBody>
      </p:sp>
      <p:sp>
        <p:nvSpPr>
          <p:cNvPr id="4" name="Slide Number Placeholder 3"/>
          <p:cNvSpPr>
            <a:spLocks noGrp="1"/>
          </p:cNvSpPr>
          <p:nvPr>
            <p:ph type="sldNum" sz="quarter" idx="12"/>
          </p:nvPr>
        </p:nvSpPr>
        <p:spPr/>
        <p:txBody>
          <a:bodyPr/>
          <a:lstStyle/>
          <a:p>
            <a:fld id="{7B4D3C46-5524-482E-82DE-D5955782BF17}" type="slidenum">
              <a:rPr lang="en-US" altLang="en-US" smtClean="0"/>
              <a:pPr/>
              <a:t>3</a:t>
            </a:fld>
            <a:endParaRPr lang="en-US" alt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1200" y="-228600"/>
            <a:ext cx="7620000" cy="1219200"/>
          </a:xfrm>
        </p:spPr>
        <p:txBody>
          <a:bodyPr/>
          <a:lstStyle/>
          <a:p>
            <a:r>
              <a:rPr lang="en-US" dirty="0" smtClean="0"/>
              <a:t>The Petition - Checklist</a:t>
            </a:r>
            <a:endParaRPr lang="en-US" dirty="0"/>
          </a:p>
        </p:txBody>
      </p:sp>
      <p:sp>
        <p:nvSpPr>
          <p:cNvPr id="4" name="Slide Number Placeholder 3"/>
          <p:cNvSpPr>
            <a:spLocks noGrp="1"/>
          </p:cNvSpPr>
          <p:nvPr>
            <p:ph type="sldNum" sz="quarter" idx="12"/>
          </p:nvPr>
        </p:nvSpPr>
        <p:spPr/>
        <p:txBody>
          <a:bodyPr/>
          <a:lstStyle/>
          <a:p>
            <a:fld id="{7B4D3C46-5524-482E-82DE-D5955782BF17}" type="slidenum">
              <a:rPr lang="en-US" altLang="en-US" smtClean="0"/>
              <a:pPr/>
              <a:t>30</a:t>
            </a:fld>
            <a:endParaRPr lang="en-US" alt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2209800" y="1239433"/>
            <a:ext cx="4038600" cy="5439571"/>
          </a:xfrm>
          <a:prstGeom prst="rect">
            <a:avLst/>
          </a:prstGeom>
          <a:noFill/>
          <a:ln w="9525">
            <a:noFill/>
            <a:miter lim="800000"/>
            <a:headEnd/>
            <a:tailEnd/>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1200" y="0"/>
            <a:ext cx="7620000" cy="1219200"/>
          </a:xfrm>
        </p:spPr>
        <p:txBody>
          <a:bodyPr/>
          <a:lstStyle/>
          <a:p>
            <a:r>
              <a:rPr lang="en-US" dirty="0" smtClean="0"/>
              <a:t>The Petition - Checklist</a:t>
            </a:r>
            <a:endParaRPr lang="en-US" dirty="0"/>
          </a:p>
        </p:txBody>
      </p:sp>
      <p:sp>
        <p:nvSpPr>
          <p:cNvPr id="4" name="Slide Number Placeholder 3"/>
          <p:cNvSpPr>
            <a:spLocks noGrp="1"/>
          </p:cNvSpPr>
          <p:nvPr>
            <p:ph type="sldNum" sz="quarter" idx="12"/>
          </p:nvPr>
        </p:nvSpPr>
        <p:spPr/>
        <p:txBody>
          <a:bodyPr/>
          <a:lstStyle/>
          <a:p>
            <a:fld id="{7B4D3C46-5524-482E-82DE-D5955782BF17}" type="slidenum">
              <a:rPr lang="en-US" altLang="en-US" smtClean="0"/>
              <a:pPr/>
              <a:t>31</a:t>
            </a:fld>
            <a:endParaRPr lang="en-US" altLang="en-US" dirty="0"/>
          </a:p>
        </p:txBody>
      </p:sp>
      <p:pic>
        <p:nvPicPr>
          <p:cNvPr id="1026" name="Picture 2"/>
          <p:cNvPicPr>
            <a:picLocks noChangeAspect="1" noChangeArrowheads="1"/>
          </p:cNvPicPr>
          <p:nvPr/>
        </p:nvPicPr>
        <p:blipFill>
          <a:blip r:embed="rId2" cstate="print"/>
          <a:srcRect/>
          <a:stretch>
            <a:fillRect/>
          </a:stretch>
        </p:blipFill>
        <p:spPr bwMode="auto">
          <a:xfrm>
            <a:off x="2133600" y="1676400"/>
            <a:ext cx="4800600" cy="43815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Standing Requirements - IPRs</a:t>
            </a:r>
            <a:endParaRPr lang="en-US" dirty="0"/>
          </a:p>
        </p:txBody>
      </p:sp>
      <p:sp>
        <p:nvSpPr>
          <p:cNvPr id="3" name="Content Placeholder 2"/>
          <p:cNvSpPr>
            <a:spLocks noGrp="1"/>
          </p:cNvSpPr>
          <p:nvPr>
            <p:ph idx="1"/>
          </p:nvPr>
        </p:nvSpPr>
        <p:spPr>
          <a:xfrm>
            <a:off x="711200" y="1905000"/>
            <a:ext cx="7620000" cy="3657600"/>
          </a:xfrm>
        </p:spPr>
        <p:txBody>
          <a:bodyPr/>
          <a:lstStyle/>
          <a:p>
            <a:r>
              <a:rPr lang="en-US" dirty="0" smtClean="0"/>
              <a:t>IPR Standing Requirements</a:t>
            </a:r>
          </a:p>
          <a:p>
            <a:pPr lvl="1"/>
            <a:r>
              <a:rPr lang="en-US" sz="2000" dirty="0" smtClean="0"/>
              <a:t>1 year bar:  IPR petition must be filed within 1 year of service of complaint alleging infringement.</a:t>
            </a:r>
          </a:p>
          <a:p>
            <a:pPr lvl="1"/>
            <a:r>
              <a:rPr lang="en-US" sz="2000" dirty="0" smtClean="0"/>
              <a:t>Declaratory judgment bar:  IPR petition must be filed prior to DJ action on invalidity.</a:t>
            </a:r>
          </a:p>
          <a:p>
            <a:pPr lvl="1"/>
            <a:r>
              <a:rPr lang="en-US" sz="2000" dirty="0" smtClean="0"/>
              <a:t>PGR bar: Cannot file IPR petition within first 9 months after grant of patent having earliest priority on or after March 16, 2013.</a:t>
            </a:r>
            <a:endParaRPr lang="en-US" sz="2000" dirty="0"/>
          </a:p>
        </p:txBody>
      </p:sp>
      <p:sp>
        <p:nvSpPr>
          <p:cNvPr id="4" name="Slide Number Placeholder 3"/>
          <p:cNvSpPr>
            <a:spLocks noGrp="1"/>
          </p:cNvSpPr>
          <p:nvPr>
            <p:ph type="sldNum" sz="quarter" idx="12"/>
          </p:nvPr>
        </p:nvSpPr>
        <p:spPr/>
        <p:txBody>
          <a:bodyPr/>
          <a:lstStyle/>
          <a:p>
            <a:fld id="{7B4D3C46-5524-482E-82DE-D5955782BF17}" type="slidenum">
              <a:rPr lang="en-US" altLang="en-US" smtClean="0"/>
              <a:pPr/>
              <a:t>4</a:t>
            </a:fld>
            <a:endParaRPr lang="en-US"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IPR Standing Requirements</a:t>
            </a:r>
            <a:endParaRPr lang="en-US" dirty="0"/>
          </a:p>
        </p:txBody>
      </p:sp>
      <p:sp>
        <p:nvSpPr>
          <p:cNvPr id="3" name="Content Placeholder 2"/>
          <p:cNvSpPr>
            <a:spLocks noGrp="1"/>
          </p:cNvSpPr>
          <p:nvPr>
            <p:ph idx="1"/>
          </p:nvPr>
        </p:nvSpPr>
        <p:spPr>
          <a:xfrm>
            <a:off x="685800" y="1905000"/>
            <a:ext cx="7620000" cy="3657600"/>
          </a:xfrm>
        </p:spPr>
        <p:txBody>
          <a:bodyPr/>
          <a:lstStyle/>
          <a:p>
            <a:r>
              <a:rPr lang="en-US" dirty="0" smtClean="0"/>
              <a:t>Standing Requirements</a:t>
            </a:r>
          </a:p>
          <a:p>
            <a:pPr lvl="1"/>
            <a:r>
              <a:rPr lang="en-US" sz="2000" dirty="0" smtClean="0">
                <a:solidFill>
                  <a:srgbClr val="FF0000"/>
                </a:solidFill>
              </a:rPr>
              <a:t>1 year bar:</a:t>
            </a:r>
          </a:p>
          <a:p>
            <a:pPr lvl="1">
              <a:buNone/>
            </a:pPr>
            <a:r>
              <a:rPr lang="en-US" sz="1800" dirty="0" smtClean="0"/>
              <a:t>35 U.S.C. § 315(b):  “An inter partes review </a:t>
            </a:r>
            <a:r>
              <a:rPr lang="en-US" sz="1800" i="1" dirty="0" smtClean="0">
                <a:solidFill>
                  <a:srgbClr val="FF0000"/>
                </a:solidFill>
              </a:rPr>
              <a:t>may not be instituted</a:t>
            </a:r>
            <a:r>
              <a:rPr lang="en-US" sz="1800" dirty="0" smtClean="0"/>
              <a:t> </a:t>
            </a:r>
            <a:r>
              <a:rPr lang="en-US" sz="1800" i="1" dirty="0" smtClean="0">
                <a:solidFill>
                  <a:srgbClr val="FF0000"/>
                </a:solidFill>
              </a:rPr>
              <a:t>if</a:t>
            </a:r>
            <a:r>
              <a:rPr lang="en-US" sz="1800" dirty="0" smtClean="0"/>
              <a:t> the petition requesting the proceeding is </a:t>
            </a:r>
            <a:r>
              <a:rPr lang="en-US" sz="1800" i="1" dirty="0" smtClean="0">
                <a:solidFill>
                  <a:srgbClr val="FF0000"/>
                </a:solidFill>
              </a:rPr>
              <a:t>filed</a:t>
            </a:r>
            <a:r>
              <a:rPr lang="en-US" sz="1800" dirty="0" smtClean="0"/>
              <a:t> </a:t>
            </a:r>
            <a:r>
              <a:rPr lang="en-US" sz="1800" i="1" dirty="0" smtClean="0">
                <a:solidFill>
                  <a:srgbClr val="FF0000"/>
                </a:solidFill>
              </a:rPr>
              <a:t>more than 1 year after </a:t>
            </a:r>
            <a:r>
              <a:rPr lang="en-US" sz="1800" dirty="0" smtClean="0"/>
              <a:t>the date on which the petitioner, real party in interest, or privy of the petitioner is </a:t>
            </a:r>
            <a:r>
              <a:rPr lang="en-US" sz="1800" i="1" dirty="0" smtClean="0">
                <a:solidFill>
                  <a:srgbClr val="FF0000"/>
                </a:solidFill>
              </a:rPr>
              <a:t>served with a complaint alleging infringement </a:t>
            </a:r>
            <a:r>
              <a:rPr lang="en-US" sz="1800" dirty="0" smtClean="0"/>
              <a:t>of the patent. The time limitation set forth in the preceding sentence shall not apply to a request for joinder under subsection (c).”  </a:t>
            </a:r>
            <a:r>
              <a:rPr lang="en-US" sz="1800" i="1" dirty="0" smtClean="0"/>
              <a:t>See </a:t>
            </a:r>
            <a:r>
              <a:rPr lang="en-US" sz="1800" dirty="0" smtClean="0"/>
              <a:t>37 C.F.R. § 42.101(b).</a:t>
            </a:r>
          </a:p>
          <a:p>
            <a:r>
              <a:rPr lang="en-US" sz="1800" dirty="0" smtClean="0"/>
              <a:t>Refers to earliest complaint in case not dismissed without prejudice (i.e., a second complaint on same patent does not revive ability to file IPR petition) </a:t>
            </a:r>
            <a:r>
              <a:rPr lang="en-US" sz="1800" i="1" dirty="0" smtClean="0"/>
              <a:t>LG Electronics v. Mondis Tech.</a:t>
            </a:r>
            <a:r>
              <a:rPr lang="en-US" sz="1800" dirty="0" smtClean="0"/>
              <a:t>, IPR2015-00937.</a:t>
            </a:r>
          </a:p>
        </p:txBody>
      </p:sp>
      <p:sp>
        <p:nvSpPr>
          <p:cNvPr id="4" name="Slide Number Placeholder 3"/>
          <p:cNvSpPr>
            <a:spLocks noGrp="1"/>
          </p:cNvSpPr>
          <p:nvPr>
            <p:ph type="sldNum" sz="quarter" idx="12"/>
          </p:nvPr>
        </p:nvSpPr>
        <p:spPr/>
        <p:txBody>
          <a:bodyPr/>
          <a:lstStyle/>
          <a:p>
            <a:fld id="{7B4D3C46-5524-482E-82DE-D5955782BF17}" type="slidenum">
              <a:rPr lang="en-US" altLang="en-US" smtClean="0"/>
              <a:pPr/>
              <a:t>5</a:t>
            </a:fld>
            <a:endParaRPr lang="en-US"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IPR Standing Requirements</a:t>
            </a:r>
            <a:endParaRPr lang="en-US" dirty="0"/>
          </a:p>
        </p:txBody>
      </p:sp>
      <p:sp>
        <p:nvSpPr>
          <p:cNvPr id="3" name="Content Placeholder 2"/>
          <p:cNvSpPr>
            <a:spLocks noGrp="1"/>
          </p:cNvSpPr>
          <p:nvPr>
            <p:ph idx="1"/>
          </p:nvPr>
        </p:nvSpPr>
        <p:spPr>
          <a:xfrm>
            <a:off x="685800" y="1676400"/>
            <a:ext cx="7315200" cy="3657600"/>
          </a:xfrm>
        </p:spPr>
        <p:txBody>
          <a:bodyPr/>
          <a:lstStyle/>
          <a:p>
            <a:r>
              <a:rPr lang="en-US" dirty="0" smtClean="0"/>
              <a:t>Standing Requirements</a:t>
            </a:r>
          </a:p>
          <a:p>
            <a:pPr lvl="1"/>
            <a:r>
              <a:rPr lang="en-US" sz="2000" dirty="0" smtClean="0">
                <a:solidFill>
                  <a:srgbClr val="FF0000"/>
                </a:solidFill>
              </a:rPr>
              <a:t>Declaratory judgment bar:</a:t>
            </a:r>
          </a:p>
          <a:p>
            <a:pPr lvl="1">
              <a:buNone/>
            </a:pPr>
            <a:r>
              <a:rPr lang="en-US" sz="1800" dirty="0" smtClean="0"/>
              <a:t>“An inter partes review </a:t>
            </a:r>
            <a:r>
              <a:rPr lang="en-US" sz="1800" i="1" dirty="0" smtClean="0">
                <a:solidFill>
                  <a:srgbClr val="FF0000"/>
                </a:solidFill>
              </a:rPr>
              <a:t>may not be instituted if</a:t>
            </a:r>
            <a:r>
              <a:rPr lang="en-US" sz="1800" dirty="0" smtClean="0"/>
              <a:t>, before the date on which the petition for such a review is filed, the petitioner or real party in interest </a:t>
            </a:r>
            <a:r>
              <a:rPr lang="en-US" sz="1800" i="1" dirty="0" smtClean="0">
                <a:solidFill>
                  <a:srgbClr val="FF0000"/>
                </a:solidFill>
              </a:rPr>
              <a:t>filed a civil action challenging the </a:t>
            </a:r>
            <a:r>
              <a:rPr lang="en-US" sz="1800" i="1" u="sng" dirty="0" smtClean="0">
                <a:solidFill>
                  <a:srgbClr val="FF0000"/>
                </a:solidFill>
              </a:rPr>
              <a:t>validity</a:t>
            </a:r>
            <a:r>
              <a:rPr lang="en-US" sz="1800" dirty="0" smtClean="0"/>
              <a:t> of a claim of the patent.”  35 U.S.C. § 315(a)(1); </a:t>
            </a:r>
            <a:r>
              <a:rPr lang="en-US" sz="1800" i="1" dirty="0" smtClean="0"/>
              <a:t>see </a:t>
            </a:r>
            <a:r>
              <a:rPr lang="en-US" sz="1800" dirty="0" smtClean="0"/>
              <a:t>37 C.F.R. § 42.101(a) (implementing as Rule 42.101(a).</a:t>
            </a:r>
          </a:p>
          <a:p>
            <a:pPr lvl="1">
              <a:buNone/>
            </a:pPr>
            <a:r>
              <a:rPr lang="en-US" sz="1800" u="sng" dirty="0" smtClean="0"/>
              <a:t>Exceptions</a:t>
            </a:r>
            <a:r>
              <a:rPr lang="en-US" sz="1800" dirty="0" smtClean="0"/>
              <a:t>:</a:t>
            </a:r>
          </a:p>
          <a:p>
            <a:pPr lvl="2"/>
            <a:r>
              <a:rPr lang="en-US" sz="1800" dirty="0" smtClean="0"/>
              <a:t>Dismissal </a:t>
            </a:r>
            <a:r>
              <a:rPr lang="en-US" sz="1800" u="sng" dirty="0" smtClean="0"/>
              <a:t>without prejudice</a:t>
            </a:r>
            <a:r>
              <a:rPr lang="en-US" sz="1800" dirty="0" smtClean="0"/>
              <a:t> of prior DJ action does not bar IPR.  </a:t>
            </a:r>
            <a:r>
              <a:rPr lang="en-US" sz="1800" i="1" dirty="0" smtClean="0"/>
              <a:t>In re P&amp;G Co</a:t>
            </a:r>
            <a:r>
              <a:rPr lang="en-US" sz="1800" dirty="0" smtClean="0"/>
              <a:t>., 749 F.3d 1376, 1379 (Fed. Cir. 2014) (denying mandamus petition challenging IPR institution).</a:t>
            </a:r>
          </a:p>
          <a:p>
            <a:pPr lvl="2"/>
            <a:r>
              <a:rPr lang="en-US" sz="1800" dirty="0" smtClean="0"/>
              <a:t>Civil action seeking DJ of non-infringement, but </a:t>
            </a:r>
            <a:r>
              <a:rPr lang="en-US" sz="1800" i="1" dirty="0" smtClean="0"/>
              <a:t>not</a:t>
            </a:r>
            <a:r>
              <a:rPr lang="en-US" sz="1800" dirty="0" smtClean="0"/>
              <a:t> invalidity, does not bar </a:t>
            </a:r>
            <a:r>
              <a:rPr lang="en-US" sz="1800" dirty="0" err="1" smtClean="0"/>
              <a:t>IPR</a:t>
            </a:r>
            <a:r>
              <a:rPr lang="en-US" sz="1800" dirty="0" smtClean="0"/>
              <a:t>.</a:t>
            </a:r>
            <a:endParaRPr lang="en-US" sz="1800" b="1" dirty="0" smtClean="0">
              <a:solidFill>
                <a:srgbClr val="FF0000"/>
              </a:solidFill>
            </a:endParaRPr>
          </a:p>
        </p:txBody>
      </p:sp>
      <p:sp>
        <p:nvSpPr>
          <p:cNvPr id="4" name="Slide Number Placeholder 3"/>
          <p:cNvSpPr>
            <a:spLocks noGrp="1"/>
          </p:cNvSpPr>
          <p:nvPr>
            <p:ph type="sldNum" sz="quarter" idx="12"/>
          </p:nvPr>
        </p:nvSpPr>
        <p:spPr/>
        <p:txBody>
          <a:bodyPr/>
          <a:lstStyle/>
          <a:p>
            <a:fld id="{7B4D3C46-5524-482E-82DE-D5955782BF17}" type="slidenum">
              <a:rPr lang="en-US" altLang="en-US" smtClean="0"/>
              <a:pPr/>
              <a:t>6</a:t>
            </a:fld>
            <a:endParaRPr lang="en-US"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IPR Standing Requirements</a:t>
            </a:r>
            <a:endParaRPr lang="en-US" dirty="0"/>
          </a:p>
        </p:txBody>
      </p:sp>
      <p:sp>
        <p:nvSpPr>
          <p:cNvPr id="3" name="Content Placeholder 2"/>
          <p:cNvSpPr>
            <a:spLocks noGrp="1"/>
          </p:cNvSpPr>
          <p:nvPr>
            <p:ph idx="1"/>
          </p:nvPr>
        </p:nvSpPr>
        <p:spPr/>
        <p:txBody>
          <a:bodyPr/>
          <a:lstStyle/>
          <a:p>
            <a:r>
              <a:rPr lang="en-US" dirty="0" smtClean="0"/>
              <a:t>Standing Requirements</a:t>
            </a:r>
          </a:p>
          <a:p>
            <a:pPr lvl="1"/>
            <a:r>
              <a:rPr lang="en-US" sz="2000" dirty="0" smtClean="0">
                <a:solidFill>
                  <a:srgbClr val="FF0000"/>
                </a:solidFill>
              </a:rPr>
              <a:t>Post-Grant Review Bar:</a:t>
            </a:r>
          </a:p>
          <a:p>
            <a:pPr lvl="1">
              <a:buNone/>
            </a:pPr>
            <a:r>
              <a:rPr lang="en-US" sz="1800" dirty="0" smtClean="0"/>
              <a:t>37 C.F.R. § 42.102:</a:t>
            </a:r>
          </a:p>
          <a:p>
            <a:pPr lvl="1">
              <a:buNone/>
            </a:pPr>
            <a:r>
              <a:rPr lang="en-US" sz="1800" dirty="0" smtClean="0"/>
              <a:t>	(a)(1) First inventor to file patents (i.e., patents having priority dates on or after March 16, 2013) are not eligible for IPR petitions until 9 months after grant date.  During this period, PGR is available.</a:t>
            </a:r>
          </a:p>
          <a:p>
            <a:pPr lvl="1">
              <a:buNone/>
            </a:pPr>
            <a:r>
              <a:rPr lang="en-US" sz="1800" dirty="0" smtClean="0"/>
              <a:t>	(a)(2) First to invent patents are eligible for IPR petitions on their grant date.</a:t>
            </a:r>
          </a:p>
          <a:p>
            <a:endParaRPr lang="en-US" dirty="0"/>
          </a:p>
        </p:txBody>
      </p:sp>
      <p:sp>
        <p:nvSpPr>
          <p:cNvPr id="4" name="Slide Number Placeholder 3"/>
          <p:cNvSpPr>
            <a:spLocks noGrp="1"/>
          </p:cNvSpPr>
          <p:nvPr>
            <p:ph type="sldNum" sz="quarter" idx="12"/>
          </p:nvPr>
        </p:nvSpPr>
        <p:spPr/>
        <p:txBody>
          <a:bodyPr/>
          <a:lstStyle/>
          <a:p>
            <a:fld id="{7B4D3C46-5524-482E-82DE-D5955782BF17}" type="slidenum">
              <a:rPr lang="en-US" altLang="en-US" smtClean="0"/>
              <a:pPr/>
              <a:t>7</a:t>
            </a:fld>
            <a:endParaRPr lang="en-US"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Petition</a:t>
            </a:r>
            <a:endParaRPr lang="en-US" dirty="0"/>
          </a:p>
        </p:txBody>
      </p:sp>
      <p:sp>
        <p:nvSpPr>
          <p:cNvPr id="3" name="Content Placeholder 2"/>
          <p:cNvSpPr>
            <a:spLocks noGrp="1"/>
          </p:cNvSpPr>
          <p:nvPr>
            <p:ph idx="1"/>
          </p:nvPr>
        </p:nvSpPr>
        <p:spPr>
          <a:xfrm>
            <a:off x="711200" y="1905000"/>
            <a:ext cx="7620000" cy="3657600"/>
          </a:xfrm>
        </p:spPr>
        <p:txBody>
          <a:bodyPr/>
          <a:lstStyle/>
          <a:p>
            <a:r>
              <a:rPr lang="en-US" dirty="0" smtClean="0"/>
              <a:t>Substantive Content of Petition</a:t>
            </a:r>
          </a:p>
          <a:p>
            <a:pPr lvl="1"/>
            <a:r>
              <a:rPr lang="en-US" sz="1800" dirty="0" smtClean="0"/>
              <a:t>(a) Certification of standing;</a:t>
            </a:r>
          </a:p>
          <a:p>
            <a:pPr lvl="1"/>
            <a:r>
              <a:rPr lang="en-US" sz="1800" dirty="0" smtClean="0"/>
              <a:t>(b) Identification of challenge:</a:t>
            </a:r>
          </a:p>
          <a:p>
            <a:pPr lvl="2"/>
            <a:r>
              <a:rPr lang="en-US" sz="1800" dirty="0" smtClean="0"/>
              <a:t>(1) Claims;</a:t>
            </a:r>
          </a:p>
          <a:p>
            <a:pPr lvl="2"/>
            <a:r>
              <a:rPr lang="en-US" sz="1800" dirty="0" smtClean="0"/>
              <a:t>(2) Grounds (§§ 102 or 103);</a:t>
            </a:r>
          </a:p>
          <a:p>
            <a:pPr lvl="2"/>
            <a:r>
              <a:rPr lang="en-US" sz="1800" dirty="0" smtClean="0"/>
              <a:t>(3) Constructions (*including § 112(f) means-plus-function);</a:t>
            </a:r>
          </a:p>
          <a:p>
            <a:pPr lvl="2"/>
            <a:r>
              <a:rPr lang="en-US" sz="1800" dirty="0" smtClean="0"/>
              <a:t>(4) Prior art mapping to claim(s) (charts);</a:t>
            </a:r>
          </a:p>
          <a:p>
            <a:pPr lvl="2"/>
            <a:r>
              <a:rPr lang="en-US" sz="1800" dirty="0" smtClean="0"/>
              <a:t>(5) Evidence (prior art citations and relevance);</a:t>
            </a:r>
          </a:p>
          <a:p>
            <a:pPr>
              <a:buNone/>
            </a:pPr>
            <a:r>
              <a:rPr lang="en-US" sz="1800" dirty="0" smtClean="0"/>
              <a:t>(37 C.F.R. § 42.104.)</a:t>
            </a:r>
          </a:p>
          <a:p>
            <a:pPr lvl="2"/>
            <a:endParaRPr lang="en-US" sz="2000" dirty="0"/>
          </a:p>
        </p:txBody>
      </p:sp>
      <p:sp>
        <p:nvSpPr>
          <p:cNvPr id="4" name="Slide Number Placeholder 3"/>
          <p:cNvSpPr>
            <a:spLocks noGrp="1"/>
          </p:cNvSpPr>
          <p:nvPr>
            <p:ph type="sldNum" sz="quarter" idx="12"/>
          </p:nvPr>
        </p:nvSpPr>
        <p:spPr/>
        <p:txBody>
          <a:bodyPr/>
          <a:lstStyle/>
          <a:p>
            <a:fld id="{7B4D3C46-5524-482E-82DE-D5955782BF17}" type="slidenum">
              <a:rPr lang="en-US" altLang="en-US" smtClean="0"/>
              <a:pPr/>
              <a:t>8</a:t>
            </a:fld>
            <a:endParaRPr lang="en-US"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Petition</a:t>
            </a:r>
            <a:endParaRPr lang="en-US" dirty="0"/>
          </a:p>
        </p:txBody>
      </p:sp>
      <p:sp>
        <p:nvSpPr>
          <p:cNvPr id="3" name="Content Placeholder 2"/>
          <p:cNvSpPr>
            <a:spLocks noGrp="1"/>
          </p:cNvSpPr>
          <p:nvPr>
            <p:ph idx="1"/>
          </p:nvPr>
        </p:nvSpPr>
        <p:spPr>
          <a:xfrm>
            <a:off x="711200" y="1905000"/>
            <a:ext cx="7620000" cy="3657600"/>
          </a:xfrm>
        </p:spPr>
        <p:txBody>
          <a:bodyPr/>
          <a:lstStyle/>
          <a:p>
            <a:r>
              <a:rPr lang="en-US" sz="2100" dirty="0" smtClean="0"/>
              <a:t>Formal Requirements:</a:t>
            </a:r>
          </a:p>
          <a:p>
            <a:pPr lvl="1"/>
            <a:r>
              <a:rPr lang="en-US" sz="1600" dirty="0" smtClean="0"/>
              <a:t>60 page limit;</a:t>
            </a:r>
          </a:p>
          <a:p>
            <a:pPr lvl="1"/>
            <a:r>
              <a:rPr lang="en-US" sz="1600" dirty="0" smtClean="0"/>
              <a:t>Double-spaced (except claim charts, headings);</a:t>
            </a:r>
          </a:p>
          <a:p>
            <a:pPr lvl="1"/>
            <a:r>
              <a:rPr lang="en-US" sz="1600" dirty="0" smtClean="0"/>
              <a:t>Portrait-oriented claim charts (if included);</a:t>
            </a:r>
          </a:p>
          <a:p>
            <a:pPr lvl="1"/>
            <a:r>
              <a:rPr lang="en-US" sz="1600" dirty="0" smtClean="0"/>
              <a:t>Block quotes indented, 1.5 spaced;</a:t>
            </a:r>
          </a:p>
          <a:p>
            <a:pPr lvl="1"/>
            <a:r>
              <a:rPr lang="en-US" sz="1600" dirty="0" smtClean="0"/>
              <a:t>Times New Roman, size 14;</a:t>
            </a:r>
          </a:p>
          <a:p>
            <a:pPr lvl="1"/>
            <a:r>
              <a:rPr lang="en-US" sz="1600" dirty="0" smtClean="0"/>
              <a:t>1 inch margins;</a:t>
            </a:r>
          </a:p>
          <a:p>
            <a:pPr lvl="1"/>
            <a:r>
              <a:rPr lang="en-US" sz="1600" dirty="0" smtClean="0"/>
              <a:t>Exhibit numbering 1001-100n, properly formatted;</a:t>
            </a:r>
          </a:p>
          <a:p>
            <a:pPr lvl="1"/>
            <a:r>
              <a:rPr lang="en-US" sz="1600" dirty="0" smtClean="0"/>
              <a:t>Service by first-class U.S. mail or equivalent (Rule 42.105);</a:t>
            </a:r>
          </a:p>
          <a:p>
            <a:pPr lvl="1"/>
            <a:r>
              <a:rPr lang="en-US" sz="1600" dirty="0" smtClean="0"/>
              <a:t>Mandatory notices – include in petition and count toward page limits.</a:t>
            </a:r>
          </a:p>
        </p:txBody>
      </p:sp>
      <p:sp>
        <p:nvSpPr>
          <p:cNvPr id="4" name="Slide Number Placeholder 3"/>
          <p:cNvSpPr>
            <a:spLocks noGrp="1"/>
          </p:cNvSpPr>
          <p:nvPr>
            <p:ph type="sldNum" sz="quarter" idx="12"/>
          </p:nvPr>
        </p:nvSpPr>
        <p:spPr/>
        <p:txBody>
          <a:bodyPr/>
          <a:lstStyle/>
          <a:p>
            <a:fld id="{7B4D3C46-5524-482E-82DE-D5955782BF17}" type="slidenum">
              <a:rPr lang="en-US" altLang="en-US" smtClean="0"/>
              <a:pPr/>
              <a:t>9</a:t>
            </a:fld>
            <a:endParaRPr lang="en-US" altLang="en-US" dirty="0"/>
          </a:p>
        </p:txBody>
      </p:sp>
    </p:spTree>
  </p:cSld>
  <p:clrMapOvr>
    <a:masterClrMapping/>
  </p:clrMapOvr>
</p:sld>
</file>

<file path=ppt/theme/theme1.xml><?xml version="1.0" encoding="utf-8"?>
<a:theme xmlns:a="http://schemas.openxmlformats.org/drawingml/2006/main" name="Firm World Map">
  <a:themeElements>
    <a:clrScheme name="Firm World Map">
      <a:dk1>
        <a:sysClr val="windowText" lastClr="000000"/>
      </a:dk1>
      <a:lt1>
        <a:sysClr val="window" lastClr="FFFFFF"/>
      </a:lt1>
      <a:dk2>
        <a:srgbClr val="1F497D"/>
      </a:dk2>
      <a:lt2>
        <a:srgbClr val="EEECE1"/>
      </a:lt2>
      <a:accent1>
        <a:srgbClr val="4BA3D9"/>
      </a:accent1>
      <a:accent2>
        <a:srgbClr val="FAA212"/>
      </a:accent2>
      <a:accent3>
        <a:srgbClr val="5470D8"/>
      </a:accent3>
      <a:accent4>
        <a:srgbClr val="C07700"/>
      </a:accent4>
      <a:accent5>
        <a:srgbClr val="88CA74"/>
      </a:accent5>
      <a:accent6>
        <a:srgbClr val="354DA5"/>
      </a:accent6>
      <a:hlink>
        <a:srgbClr val="1F497D"/>
      </a:hlink>
      <a:folHlink>
        <a:srgbClr val="800080"/>
      </a:folHlink>
    </a:clrScheme>
    <a:fontScheme name="World Template">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003580"/>
        </a:solidFill>
        <a:ln w="9525" cap="flat" cmpd="sng" algn="ctr">
          <a:solidFill>
            <a:schemeClr val="accent6"/>
          </a:solidFill>
          <a:prstDash val="solid"/>
          <a:round/>
          <a:headEnd type="none" w="med" len="med"/>
          <a:tailEnd type="none" w="med" len="med"/>
        </a:ln>
        <a:effectLst/>
      </a:spPr>
      <a:bodyPr vert="horz" wrap="square" lIns="91440" tIns="45720" rIns="91440" bIns="45720" numCol="1" rtlCol="0" anchor="b"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sz="3200" b="1" i="0" u="none" strike="noStrike" cap="none" normalizeH="0" baseline="0" dirty="0" smtClean="0">
            <a:ln>
              <a:noFill/>
            </a:ln>
            <a:solidFill>
              <a:srgbClr val="003399"/>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b"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sz="3200" b="1" i="0" u="none" strike="noStrike" cap="none" normalizeH="0" baseline="0" smtClean="0">
            <a:ln>
              <a:noFill/>
            </a:ln>
            <a:solidFill>
              <a:srgbClr val="003399"/>
            </a:solidFill>
            <a:effectLst/>
            <a:latin typeface="Arial" charset="0"/>
          </a:defRPr>
        </a:defPPr>
      </a:lstStyle>
    </a:lnDef>
  </a:objectDefaults>
  <a:extraClrSchemeLst>
    <a:extraClrScheme>
      <a:clrScheme name="World 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World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World 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World 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World 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World 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World 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World Template 8">
        <a:dk1>
          <a:srgbClr val="000000"/>
        </a:dk1>
        <a:lt1>
          <a:srgbClr val="FFFFFF"/>
        </a:lt1>
        <a:dk2>
          <a:srgbClr val="6699FF"/>
        </a:dk2>
        <a:lt2>
          <a:srgbClr val="808080"/>
        </a:lt2>
        <a:accent1>
          <a:srgbClr val="FF9900"/>
        </a:accent1>
        <a:accent2>
          <a:srgbClr val="3333CC"/>
        </a:accent2>
        <a:accent3>
          <a:srgbClr val="FFFFFF"/>
        </a:accent3>
        <a:accent4>
          <a:srgbClr val="000000"/>
        </a:accent4>
        <a:accent5>
          <a:srgbClr val="FFCAA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Firm World Map</Template>
  <TotalTime>0</TotalTime>
  <Words>2219</Words>
  <Application>Microsoft Office PowerPoint</Application>
  <PresentationFormat>On-screen Show (4:3)</PresentationFormat>
  <Paragraphs>212</Paragraphs>
  <Slides>31</Slides>
  <Notes>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Firm World Map</vt:lpstr>
      <vt:lpstr>PTAB Litigation 2016 Part 2 – The Petition</vt:lpstr>
      <vt:lpstr>The Petition</vt:lpstr>
      <vt:lpstr>The Petition</vt:lpstr>
      <vt:lpstr>Standing Requirements - IPRs</vt:lpstr>
      <vt:lpstr>IPR Standing Requirements</vt:lpstr>
      <vt:lpstr>IPR Standing Requirements</vt:lpstr>
      <vt:lpstr>IPR Standing Requirements</vt:lpstr>
      <vt:lpstr>The Petition</vt:lpstr>
      <vt:lpstr>The Petition</vt:lpstr>
      <vt:lpstr>The Petition</vt:lpstr>
      <vt:lpstr>Broadest Reasonable Interpretation</vt:lpstr>
      <vt:lpstr>The Petition</vt:lpstr>
      <vt:lpstr>Motivation to Combine Tips</vt:lpstr>
      <vt:lpstr>Real Parties in Interest</vt:lpstr>
      <vt:lpstr>Real Parties In Interest</vt:lpstr>
      <vt:lpstr>Tips for Real Parties in Interest</vt:lpstr>
      <vt:lpstr>The Petition</vt:lpstr>
      <vt:lpstr>The Petition</vt:lpstr>
      <vt:lpstr>The Petition</vt:lpstr>
      <vt:lpstr>The Petition</vt:lpstr>
      <vt:lpstr>The Petition</vt:lpstr>
      <vt:lpstr>The Petition</vt:lpstr>
      <vt:lpstr>The Petition</vt:lpstr>
      <vt:lpstr>The Petition</vt:lpstr>
      <vt:lpstr>The Petition</vt:lpstr>
      <vt:lpstr>The Petition</vt:lpstr>
      <vt:lpstr>The Petition</vt:lpstr>
      <vt:lpstr>The Petition</vt:lpstr>
      <vt:lpstr>The Petition</vt:lpstr>
      <vt:lpstr>The Petition - Checklist</vt:lpstr>
      <vt:lpstr>The Petition - Checklist</vt:lpstr>
    </vt:vector>
  </TitlesOfParts>
  <Company>Jones Day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PTAB Practice 2016</dc:title>
  <dc:creator>Registered User</dc:creator>
  <cp:lastModifiedBy>Registered User</cp:lastModifiedBy>
  <cp:revision>538</cp:revision>
  <cp:lastPrinted>2005-01-26T21:32:37Z</cp:lastPrinted>
  <dcterms:created xsi:type="dcterms:W3CDTF">2015-11-27T19:07:30Z</dcterms:created>
  <dcterms:modified xsi:type="dcterms:W3CDTF">2016-02-10T16:56:44Z</dcterms:modified>
</cp:coreProperties>
</file>