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375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80"/>
    <a:srgbClr val="CE6A56"/>
    <a:srgbClr val="000000"/>
    <a:srgbClr val="FFCC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>
        <p:scale>
          <a:sx n="75" d="100"/>
          <a:sy n="75" d="100"/>
        </p:scale>
        <p:origin x="-97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81CC4-D82D-4973-92CE-C1AA5F432C68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69F6-EA09-4BE3-B259-895D95D60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769E9D-0B32-4ACE-A517-23BBF95DB7D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A2869-E111-4A97-ACC6-EA3F562C85D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964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orld 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0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953000"/>
            <a:ext cx="6781800" cy="596900"/>
          </a:xfrm>
        </p:spPr>
        <p:txBody>
          <a:bodyPr anchor="b" anchorCtr="0"/>
          <a:lstStyle>
            <a:lvl1pPr>
              <a:defRPr sz="3200">
                <a:solidFill>
                  <a:srgbClr val="0035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0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562600"/>
            <a:ext cx="6807200" cy="5207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0790" name="Rectangle 2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60791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60792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74BFE0-AEC2-4662-822C-2282E47DF8A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60795" name="Picture 27" descr="JD OFW Logo_RGB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228600"/>
            <a:ext cx="3352800" cy="78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7620000" cy="4267200"/>
          </a:xfrm>
        </p:spPr>
        <p:txBody>
          <a:bodyPr/>
          <a:lstStyle>
            <a:lvl1pPr marL="228600" indent="-228600">
              <a:defRPr/>
            </a:lvl1pPr>
            <a:lvl2pPr marL="685800" indent="-2286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3C46-5524-482E-82DE-D5955782BF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2082800"/>
            <a:ext cx="37338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2082800"/>
            <a:ext cx="37338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1CAAD-CDA6-4214-A0D5-F11088DA83C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61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61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23E3F-D478-4866-B798-3C1C6D7DFB7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11C4D-B152-415D-93E7-486B1FC8D4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82A02-FD56-48F4-B67F-53F3875942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85800"/>
            <a:ext cx="762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050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pic>
        <p:nvPicPr>
          <p:cNvPr id="159759" name="Picture 15" descr="JD 29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67638" y="5786438"/>
            <a:ext cx="931862" cy="641350"/>
          </a:xfrm>
          <a:prstGeom prst="rect">
            <a:avLst/>
          </a:prstGeom>
          <a:noFill/>
        </p:spPr>
      </p:pic>
      <p:sp>
        <p:nvSpPr>
          <p:cNvPr id="15976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0"/>
            </a:lvl1pPr>
          </a:lstStyle>
          <a:p>
            <a:endParaRPr lang="en-US" altLang="en-US" dirty="0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08913" y="6546850"/>
            <a:ext cx="914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800" b="0"/>
            </a:lvl1pPr>
          </a:lstStyle>
          <a:p>
            <a:endParaRPr lang="en-US" altLang="en-US" dirty="0"/>
          </a:p>
        </p:txBody>
      </p:sp>
      <p:sp>
        <p:nvSpPr>
          <p:cNvPr id="15976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000" b="0"/>
            </a:lvl1pPr>
          </a:lstStyle>
          <a:p>
            <a:fld id="{DFC905F0-1438-4CBA-AFD6-DF2E76F4224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5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9pPr>
    </p:titleStyle>
    <p:bodyStyle>
      <a:lvl1pPr marL="230188" indent="-230188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•"/>
        <a:defRPr sz="24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ip/boards/bpai/board_trial_rules_and_practice_guide.j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041900"/>
            <a:ext cx="6781800" cy="596900"/>
          </a:xfrm>
        </p:spPr>
        <p:txBody>
          <a:bodyPr/>
          <a:lstStyle/>
          <a:p>
            <a:r>
              <a:rPr lang="en-US" dirty="0" err="1" smtClean="0"/>
              <a:t>PTAB</a:t>
            </a:r>
            <a:r>
              <a:rPr lang="en-US" dirty="0" smtClean="0"/>
              <a:t> Litigation 2016</a:t>
            </a:r>
            <a:br>
              <a:rPr lang="en-US" dirty="0" smtClean="0"/>
            </a:br>
            <a:r>
              <a:rPr lang="en-US" sz="2800" dirty="0" smtClean="0"/>
              <a:t>Part 1 – </a:t>
            </a:r>
            <a:r>
              <a:rPr lang="en-US" sz="2800" dirty="0" err="1" smtClean="0"/>
              <a:t>PTAB</a:t>
            </a:r>
            <a:r>
              <a:rPr lang="en-US" sz="2800" dirty="0" smtClean="0"/>
              <a:t> Basics and Procedure</a:t>
            </a:r>
            <a:endParaRPr lang="en-US" sz="2800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FD1F648-C90C-44E6-932E-FB4FB46D3067}" type="slidenum">
              <a:rPr lang="en-US" altLang="en-US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Patent and Trademark Office’s (USPTO’s) Patent Trial and Appeal Board (PTAB) has become one of the nation’s most active patent dockets.</a:t>
            </a:r>
          </a:p>
          <a:p>
            <a:r>
              <a:rPr lang="en-US" dirty="0" smtClean="0"/>
              <a:t>Since PTAB’s introduction as part of the AIA on September 16, 2012, over 4100 petitions for PTAB post-issue trials have been filed – 1897 filed in fiscal year 2015 (Oct. 1, 2014 – Sept. 30 2015).</a:t>
            </a:r>
          </a:p>
          <a:p>
            <a:r>
              <a:rPr lang="en-US" dirty="0" smtClean="0"/>
              <a:t>Initial estimates were about 500 petitions per year.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PTAB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i="1" dirty="0" smtClean="0"/>
              <a:t>Inter Partes </a:t>
            </a:r>
            <a:r>
              <a:rPr lang="en-US" sz="2200" dirty="0" smtClean="0"/>
              <a:t>Review (IPR) – IPR trials facilitate challenges to most patents under 35 U.S.C. § 102, 103 based on patent and printed publication prior art.</a:t>
            </a:r>
          </a:p>
          <a:p>
            <a:r>
              <a:rPr lang="en-US" sz="2200" dirty="0" smtClean="0"/>
              <a:t>Post Grant Review (PGR) – Available for challenges to patents in the first 9 months after issue (only patents claiming priority after March 16, 2013).  Expanded grounds over IPR including §§</a:t>
            </a:r>
            <a:r>
              <a:rPr lang="zh-CN" altLang="en-US" sz="2200" dirty="0" smtClean="0"/>
              <a:t> </a:t>
            </a:r>
            <a:r>
              <a:rPr lang="en-US" sz="2200" dirty="0" smtClean="0"/>
              <a:t>101, 112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and additional prior art challenges.</a:t>
            </a:r>
          </a:p>
          <a:p>
            <a:r>
              <a:rPr lang="en-US" sz="2200" dirty="0" smtClean="0"/>
              <a:t>Covered Business Method (CBM) trials – Allows challenges of patents that meet the definition of a covered business method patent, without time period restrictions.  Same grounds as PGR.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6855763"/>
              </p:ext>
            </p:extLst>
          </p:nvPr>
        </p:nvGraphicFramePr>
        <p:xfrm>
          <a:off x="685800" y="2106931"/>
          <a:ext cx="7772400" cy="3835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59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 an IPR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 Federal Court</a:t>
                      </a:r>
                    </a:p>
                  </a:txBody>
                  <a:tcPr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sng" dirty="0" smtClean="0"/>
                        <a:t>No presumption</a:t>
                      </a:r>
                      <a:r>
                        <a:rPr lang="en-US" sz="1700" b="1" u="sng" baseline="0" dirty="0" smtClean="0"/>
                        <a:t> of validity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sng" dirty="0" smtClean="0"/>
                        <a:t>Presumed</a:t>
                      </a:r>
                      <a:r>
                        <a:rPr lang="en-US" sz="1700" b="1" u="sng" baseline="0" dirty="0" smtClean="0"/>
                        <a:t> validity</a:t>
                      </a:r>
                    </a:p>
                  </a:txBody>
                  <a:tcPr/>
                </a:tc>
              </a:tr>
              <a:tr h="928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To</a:t>
                      </a:r>
                      <a:r>
                        <a:rPr lang="en-US" sz="1700" baseline="0" dirty="0" smtClean="0"/>
                        <a:t> institute, must show a </a:t>
                      </a:r>
                      <a:r>
                        <a:rPr lang="en-US" sz="1700" b="1" u="sng" dirty="0" smtClean="0"/>
                        <a:t>reasonable</a:t>
                      </a:r>
                      <a:r>
                        <a:rPr lang="en-US" sz="1700" u="sng" dirty="0" smtClean="0"/>
                        <a:t> </a:t>
                      </a:r>
                      <a:r>
                        <a:rPr lang="en-US" sz="1700" b="1" u="sng" dirty="0" smtClean="0"/>
                        <a:t>likelihood</a:t>
                      </a:r>
                      <a:r>
                        <a:rPr lang="en-US" sz="1700" dirty="0" smtClean="0"/>
                        <a:t> of prevailing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u="none" baseline="0" dirty="0" smtClean="0"/>
                        <a:t>N/A</a:t>
                      </a:r>
                    </a:p>
                  </a:txBody>
                  <a:tcPr/>
                </a:tc>
              </a:tr>
              <a:tr h="1022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Invalidity shown by a </a:t>
                      </a:r>
                      <a:r>
                        <a:rPr lang="en-US" sz="1700" b="1" u="sng" dirty="0" smtClean="0"/>
                        <a:t>preponderance of the evidence (&gt;50%)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Invalidity</a:t>
                      </a:r>
                      <a:r>
                        <a:rPr lang="en-US" sz="1700" baseline="0" dirty="0" smtClean="0"/>
                        <a:t> shown by </a:t>
                      </a:r>
                      <a:r>
                        <a:rPr lang="en-US" sz="1700" b="1" u="sng" baseline="0" dirty="0" smtClean="0"/>
                        <a:t>clear and convincing evidence (~ 90%)</a:t>
                      </a:r>
                    </a:p>
                  </a:txBody>
                  <a:tcPr/>
                </a:tc>
              </a:tr>
              <a:tr h="81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/>
                        <a:t>Claims</a:t>
                      </a:r>
                      <a:r>
                        <a:rPr lang="en-US" sz="1700" b="0" baseline="0" dirty="0" smtClean="0"/>
                        <a:t> are given </a:t>
                      </a:r>
                      <a:r>
                        <a:rPr lang="en-US" sz="1700" b="1" u="sng" baseline="0" dirty="0" smtClean="0"/>
                        <a:t>broadest reasonable interpretation</a:t>
                      </a:r>
                      <a:endParaRPr lang="en-US" sz="17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/>
                        <a:t>Claims are given </a:t>
                      </a:r>
                      <a:r>
                        <a:rPr lang="en-US" sz="1700" b="1" u="sng" dirty="0" smtClean="0"/>
                        <a:t>ordinary and customary</a:t>
                      </a:r>
                      <a:r>
                        <a:rPr lang="en-US" sz="1700" b="0" dirty="0" smtClean="0"/>
                        <a:t> meaning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0"/>
            <a:ext cx="8763000" cy="762000"/>
          </a:xfrm>
        </p:spPr>
        <p:txBody>
          <a:bodyPr/>
          <a:lstStyle/>
          <a:p>
            <a:r>
              <a:rPr lang="en-US" dirty="0" smtClean="0"/>
              <a:t>Standards of Review: IPR v. Litigation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81AB1-9265-4855-9211-4D4D80B82235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PTAB Rules and Trial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700" dirty="0" smtClean="0"/>
              <a:t>Part 42 of 37 C.F.R. is titled "Trial Practice Before the Patent Trial and Appeal Board.“</a:t>
            </a:r>
          </a:p>
          <a:p>
            <a:pPr lvl="1"/>
            <a:r>
              <a:rPr lang="en-US" sz="1700" dirty="0" smtClean="0"/>
              <a:t>Rules 42.1-42.80 contains rules general to all flavors of PTAB trials;</a:t>
            </a:r>
          </a:p>
          <a:p>
            <a:pPr lvl="1"/>
            <a:r>
              <a:rPr lang="en-US" sz="1700" dirty="0" smtClean="0"/>
              <a:t>Rules 42.100-42.123 contains rules specific to </a:t>
            </a:r>
            <a:r>
              <a:rPr lang="en-US" sz="1700" i="1" dirty="0" smtClean="0"/>
              <a:t>Inter Partes </a:t>
            </a:r>
            <a:r>
              <a:rPr lang="en-US" sz="1700" dirty="0" smtClean="0"/>
              <a:t>Review trials;</a:t>
            </a:r>
          </a:p>
          <a:p>
            <a:pPr lvl="1"/>
            <a:r>
              <a:rPr lang="en-US" sz="1700" dirty="0" smtClean="0"/>
              <a:t>Rules 42.200-42.224 contains rules specific to Post-Grant Review trials; and</a:t>
            </a:r>
          </a:p>
          <a:p>
            <a:pPr lvl="1"/>
            <a:r>
              <a:rPr lang="en-US" sz="1700" dirty="0" smtClean="0"/>
              <a:t>42.300-42.304 contains rules specific to Covered Business Method trials – Note that CBM trials also utilize several of the PGR trial rules (37 C.F.R. 42.300(a).</a:t>
            </a:r>
          </a:p>
          <a:p>
            <a:r>
              <a:rPr lang="en-US" sz="1700" dirty="0" smtClean="0"/>
              <a:t>Trial rules and practice guide can be accessed at:</a:t>
            </a:r>
            <a:br>
              <a:rPr lang="en-US" sz="1700" dirty="0" smtClean="0"/>
            </a:br>
            <a:r>
              <a:rPr lang="en-US" sz="1700" dirty="0" smtClean="0">
                <a:hlinkClick r:id="rId2"/>
              </a:rPr>
              <a:t>http://www.uspto.gov/ip/boards/bpai/board_trial_rules_and_practice_guide.jsp</a:t>
            </a:r>
            <a:endParaRPr lang="en-US" sz="1700" dirty="0" smtClean="0"/>
          </a:p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014"/>
            <a:ext cx="8153400" cy="231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1676400"/>
            <a:ext cx="7620000" cy="402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m World Map">
  <a:themeElements>
    <a:clrScheme name="Firm World M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3D9"/>
      </a:accent1>
      <a:accent2>
        <a:srgbClr val="FAA212"/>
      </a:accent2>
      <a:accent3>
        <a:srgbClr val="5470D8"/>
      </a:accent3>
      <a:accent4>
        <a:srgbClr val="C07700"/>
      </a:accent4>
      <a:accent5>
        <a:srgbClr val="88CA74"/>
      </a:accent5>
      <a:accent6>
        <a:srgbClr val="354DA5"/>
      </a:accent6>
      <a:hlink>
        <a:srgbClr val="1F497D"/>
      </a:hlink>
      <a:folHlink>
        <a:srgbClr val="800080"/>
      </a:folHlink>
    </a:clrScheme>
    <a:fontScheme name="World 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3580"/>
        </a:solidFill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dirty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r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8">
        <a:dk1>
          <a:srgbClr val="000000"/>
        </a:dk1>
        <a:lt1>
          <a:srgbClr val="FFFFFF"/>
        </a:lt1>
        <a:dk2>
          <a:srgbClr val="6699FF"/>
        </a:dk2>
        <a:lt2>
          <a:srgbClr val="808080"/>
        </a:lt2>
        <a:accent1>
          <a:srgbClr val="FF99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World Map</Template>
  <TotalTime>0</TotalTime>
  <Words>372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Firm World Map</vt:lpstr>
      <vt:lpstr>PTAB Litigation 2016 Part 1 – PTAB Basics and Procedure</vt:lpstr>
      <vt:lpstr>Introduction</vt:lpstr>
      <vt:lpstr>Types of PTAB Trials</vt:lpstr>
      <vt:lpstr>Standards of Review: IPR v. Litigation</vt:lpstr>
      <vt:lpstr>PTAB Rules and Trial Practice Guide</vt:lpstr>
      <vt:lpstr>Trial Timeline</vt:lpstr>
      <vt:lpstr>Trial Phases</vt:lpstr>
    </vt:vector>
  </TitlesOfParts>
  <Company>Jones Day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PTAB Practice 2016</dc:title>
  <dc:creator>Registered User</dc:creator>
  <cp:lastModifiedBy>Registered User</cp:lastModifiedBy>
  <cp:revision>538</cp:revision>
  <cp:lastPrinted>2005-01-26T21:32:37Z</cp:lastPrinted>
  <dcterms:created xsi:type="dcterms:W3CDTF">2015-11-27T19:07:30Z</dcterms:created>
  <dcterms:modified xsi:type="dcterms:W3CDTF">2016-02-10T16:56:34Z</dcterms:modified>
</cp:coreProperties>
</file>